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3"/>
  </p:notesMasterIdLst>
  <p:sldIdLst>
    <p:sldId id="256" r:id="rId2"/>
    <p:sldId id="1681" r:id="rId3"/>
    <p:sldId id="1682" r:id="rId4"/>
    <p:sldId id="1934" r:id="rId5"/>
    <p:sldId id="1935" r:id="rId6"/>
    <p:sldId id="1936" r:id="rId7"/>
    <p:sldId id="1937" r:id="rId8"/>
    <p:sldId id="1938" r:id="rId9"/>
    <p:sldId id="1939" r:id="rId10"/>
    <p:sldId id="1941" r:id="rId11"/>
    <p:sldId id="1940" r:id="rId12"/>
    <p:sldId id="1942" r:id="rId13"/>
    <p:sldId id="1986" r:id="rId14"/>
    <p:sldId id="1968" r:id="rId15"/>
    <p:sldId id="1977" r:id="rId16"/>
    <p:sldId id="1980" r:id="rId17"/>
    <p:sldId id="1943" r:id="rId18"/>
    <p:sldId id="1947" r:id="rId19"/>
    <p:sldId id="1948" r:id="rId20"/>
    <p:sldId id="1944" r:id="rId21"/>
    <p:sldId id="1945" r:id="rId22"/>
    <p:sldId id="1946" r:id="rId23"/>
    <p:sldId id="1949" r:id="rId24"/>
    <p:sldId id="1950" r:id="rId25"/>
    <p:sldId id="1989" r:id="rId26"/>
    <p:sldId id="1987" r:id="rId27"/>
    <p:sldId id="1972" r:id="rId28"/>
    <p:sldId id="1973" r:id="rId29"/>
    <p:sldId id="1990" r:id="rId30"/>
    <p:sldId id="1978" r:id="rId31"/>
    <p:sldId id="1981" r:id="rId32"/>
    <p:sldId id="1983" r:id="rId33"/>
    <p:sldId id="1984" r:id="rId34"/>
    <p:sldId id="1985" r:id="rId35"/>
    <p:sldId id="1951" r:id="rId36"/>
    <p:sldId id="1970" r:id="rId37"/>
    <p:sldId id="1971" r:id="rId38"/>
    <p:sldId id="1952" r:id="rId39"/>
    <p:sldId id="1969" r:id="rId40"/>
    <p:sldId id="1974" r:id="rId41"/>
    <p:sldId id="1982" r:id="rId42"/>
    <p:sldId id="1953" r:id="rId43"/>
    <p:sldId id="1954" r:id="rId44"/>
    <p:sldId id="1955" r:id="rId45"/>
    <p:sldId id="1956" r:id="rId46"/>
    <p:sldId id="1957" r:id="rId47"/>
    <p:sldId id="1958" r:id="rId48"/>
    <p:sldId id="1988" r:id="rId49"/>
    <p:sldId id="1976" r:id="rId50"/>
    <p:sldId id="1975" r:id="rId51"/>
    <p:sldId id="1817" r:id="rId52"/>
    <p:sldId id="1886" r:id="rId53"/>
    <p:sldId id="1959" r:id="rId54"/>
    <p:sldId id="1960" r:id="rId55"/>
    <p:sldId id="1961" r:id="rId56"/>
    <p:sldId id="1962" r:id="rId57"/>
    <p:sldId id="1963" r:id="rId58"/>
    <p:sldId id="1964" r:id="rId59"/>
    <p:sldId id="1965" r:id="rId60"/>
    <p:sldId id="1966" r:id="rId61"/>
    <p:sldId id="1991"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2">
          <p15:clr>
            <a:srgbClr val="A4A3A4"/>
          </p15:clr>
        </p15:guide>
        <p15:guide id="2" pos="285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9" d="100"/>
          <a:sy n="89" d="100"/>
        </p:scale>
        <p:origin x="1267" y="72"/>
      </p:cViewPr>
      <p:guideLst>
        <p:guide orient="horz" pos="2172"/>
        <p:guide pos="2858"/>
      </p:guideLst>
    </p:cSldViewPr>
  </p:slideViewPr>
  <p:notesTextViewPr>
    <p:cViewPr>
      <p:scale>
        <a:sx n="1" d="1"/>
        <a:sy n="1" d="1"/>
      </p:scale>
      <p:origin x="0" y="0"/>
    </p:cViewPr>
  </p:notesTextViewPr>
  <p:notesViewPr>
    <p:cSldViewPr snapToGrid="0">
      <p:cViewPr varScale="1">
        <p:scale>
          <a:sx n="67" d="100"/>
          <a:sy n="67" d="100"/>
        </p:scale>
        <p:origin x="3120"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2022/1/11</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671222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FC159A2-2AF5-43C3-97E3-FCDA8B747300}" type="datetime1">
              <a:rPr lang="zh-CN" altLang="en-US" smtClean="0"/>
              <a:t>2022/1/11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86F1E9F-CDE5-4976-A53B-9F21ACD47DE9}" type="slidenum">
              <a:rPr lang="zh-CN" altLang="en-US" smtClean="0"/>
              <a:t>‹#›</a:t>
            </a:fld>
            <a:endParaRPr lang="zh-CN" altLang="en-US"/>
          </a:p>
        </p:txBody>
      </p:sp>
      <p:sp>
        <p:nvSpPr>
          <p:cNvPr id="9" name="Rectangle 6"/>
          <p:cNvSpPr/>
          <p:nvPr userDrawn="1"/>
        </p:nvSpPr>
        <p:spPr>
          <a:xfrm>
            <a:off x="1" y="6400800"/>
            <a:ext cx="9144000"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6"/>
          <p:cNvSpPr/>
          <p:nvPr userDrawn="1"/>
        </p:nvSpPr>
        <p:spPr>
          <a:xfrm>
            <a:off x="0" y="0"/>
            <a:ext cx="203200" cy="6692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6"/>
          <p:cNvSpPr/>
          <p:nvPr userDrawn="1"/>
        </p:nvSpPr>
        <p:spPr>
          <a:xfrm>
            <a:off x="203200" y="139700"/>
            <a:ext cx="177800" cy="5295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6"/>
          <p:cNvSpPr/>
          <p:nvPr userDrawn="1"/>
        </p:nvSpPr>
        <p:spPr>
          <a:xfrm>
            <a:off x="381000" y="355600"/>
            <a:ext cx="134419" cy="313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BB82978-E795-442D-8FF6-D790F7453BA4}" type="datetime1">
              <a:rPr lang="zh-CN" altLang="en-US" smtClean="0"/>
              <a:t>2022/1/11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86F1E9F-CDE5-4976-A53B-9F21ACD47DE9}"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D3692B5-A457-4143-A8A3-5F160D741E18}" type="datetime1">
              <a:rPr lang="zh-CN" altLang="en-US" smtClean="0"/>
              <a:t>2022/1/11</a:t>
            </a:fld>
            <a:endParaRPr lang="zh-CN"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CN" altLang="en-US"/>
          </a:p>
        </p:txBody>
      </p:sp>
      <p:sp>
        <p:nvSpPr>
          <p:cNvPr id="9" name="Slide Number Placeholder 8"/>
          <p:cNvSpPr>
            <a:spLocks noGrp="1"/>
          </p:cNvSpPr>
          <p:nvPr>
            <p:ph type="sldNum" sz="quarter" idx="12"/>
          </p:nvPr>
        </p:nvSpPr>
        <p:spPr/>
        <p:txBody>
          <a:bodyPr/>
          <a:lstStyle/>
          <a:p>
            <a:fld id="{886F1E9F-CDE5-4976-A53B-9F21ACD47DE9}" type="slidenum">
              <a:rPr lang="zh-CN" altLang="en-US" smtClean="0"/>
              <a:t>‹#›</a:t>
            </a:fld>
            <a:endParaRPr lang="zh-CN" altLang="en-US"/>
          </a:p>
        </p:txBody>
      </p:sp>
      <p:sp>
        <p:nvSpPr>
          <p:cNvPr id="14" name="Rectangle 6"/>
          <p:cNvSpPr/>
          <p:nvPr userDrawn="1"/>
        </p:nvSpPr>
        <p:spPr>
          <a:xfrm>
            <a:off x="1" y="6553200"/>
            <a:ext cx="9144000" cy="304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5" name="组合 14"/>
          <p:cNvGrpSpPr/>
          <p:nvPr userDrawn="1"/>
        </p:nvGrpSpPr>
        <p:grpSpPr>
          <a:xfrm>
            <a:off x="0" y="0"/>
            <a:ext cx="515419" cy="596900"/>
            <a:chOff x="0" y="0"/>
            <a:chExt cx="515419" cy="669254"/>
          </a:xfrm>
        </p:grpSpPr>
        <p:sp>
          <p:nvSpPr>
            <p:cNvPr id="16" name="Rectangle 6"/>
            <p:cNvSpPr/>
            <p:nvPr userDrawn="1"/>
          </p:nvSpPr>
          <p:spPr>
            <a:xfrm>
              <a:off x="0" y="0"/>
              <a:ext cx="203200" cy="6692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6"/>
            <p:cNvSpPr/>
            <p:nvPr userDrawn="1"/>
          </p:nvSpPr>
          <p:spPr>
            <a:xfrm>
              <a:off x="203200" y="139700"/>
              <a:ext cx="177800" cy="5295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6"/>
            <p:cNvSpPr/>
            <p:nvPr userDrawn="1"/>
          </p:nvSpPr>
          <p:spPr>
            <a:xfrm>
              <a:off x="381000" y="355600"/>
              <a:ext cx="134419" cy="313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lvl1pPr>
              <a:defRPr/>
            </a:lvl1pPr>
          </a:lstStyle>
          <a:p>
            <a:fld id="{2EE0D715-4C18-47B6-B8EB-F88E1799AA7D}" type="datetime10">
              <a:rPr lang="zh-CN" altLang="en-US"/>
              <a:pPr/>
              <a:t>12:22</a:t>
            </a:fld>
            <a:endParaRPr lang="en-US" altLang="zh-CN"/>
          </a:p>
        </p:txBody>
      </p:sp>
      <p:sp>
        <p:nvSpPr>
          <p:cNvPr id="5" name="灯片编号占位符 4"/>
          <p:cNvSpPr>
            <a:spLocks noGrp="1"/>
          </p:cNvSpPr>
          <p:nvPr>
            <p:ph type="sldNum" sz="quarter" idx="11"/>
          </p:nvPr>
        </p:nvSpPr>
        <p:spPr/>
        <p:txBody>
          <a:bodyPr/>
          <a:lstStyle>
            <a:lvl1pPr>
              <a:defRPr/>
            </a:lvl1pPr>
          </a:lstStyle>
          <a:p>
            <a:fld id="{A24B717B-1CCA-4998-B427-9669F86BA2F0}" type="slidenum">
              <a:rPr lang="en-US" altLang="zh-CN"/>
              <a:pPr/>
              <a:t>‹#›</a:t>
            </a:fld>
            <a:endParaRPr lang="en-US" altLang="zh-CN"/>
          </a:p>
        </p:txBody>
      </p:sp>
    </p:spTree>
    <p:extLst>
      <p:ext uri="{BB962C8B-B14F-4D97-AF65-F5344CB8AC3E}">
        <p14:creationId xmlns:p14="http://schemas.microsoft.com/office/powerpoint/2010/main" val="20355077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553200"/>
            <a:ext cx="9144000" cy="304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2"/>
          </p:nvPr>
        </p:nvSpPr>
        <p:spPr>
          <a:xfrm>
            <a:off x="822960" y="6459785"/>
            <a:ext cx="1854203" cy="365125"/>
          </a:xfrm>
          <a:prstGeom prst="rect">
            <a:avLst/>
          </a:prstGeom>
        </p:spPr>
        <p:txBody>
          <a:bodyPr vert="horz" lIns="91440" tIns="45720" rIns="91440" bIns="45720" rtlCol="0" anchor="ctr"/>
          <a:lstStyle>
            <a:lvl1pPr algn="l">
              <a:defRPr sz="900">
                <a:solidFill>
                  <a:srgbClr val="FFFFFF"/>
                </a:solidFill>
              </a:defRPr>
            </a:lvl1pPr>
          </a:lstStyle>
          <a:p>
            <a:fld id="{996DDE3F-7BFC-4846-B79B-FD939ECA8221}" type="datetime1">
              <a:rPr lang="zh-CN" altLang="en-US" smtClean="0"/>
              <a:t>2022/1/11</a:t>
            </a:fld>
            <a:endParaRPr lang="zh-CN" altLang="en-US"/>
          </a:p>
        </p:txBody>
      </p:sp>
      <p:sp>
        <p:nvSpPr>
          <p:cNvPr id="5" name="Footer Placeholder 4"/>
          <p:cNvSpPr>
            <a:spLocks noGrp="1"/>
          </p:cNvSpPr>
          <p:nvPr>
            <p:ph type="ftr" sz="quarter" idx="3"/>
          </p:nvPr>
        </p:nvSpPr>
        <p:spPr>
          <a:xfrm>
            <a:off x="2764639" y="6459785"/>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CN" altLang="en-US"/>
          </a:p>
        </p:txBody>
      </p:sp>
      <p:sp>
        <p:nvSpPr>
          <p:cNvPr id="6" name="Slide Number Placeholder 5"/>
          <p:cNvSpPr>
            <a:spLocks noGrp="1"/>
          </p:cNvSpPr>
          <p:nvPr>
            <p:ph type="sldNum" sz="quarter" idx="4"/>
          </p:nvPr>
        </p:nvSpPr>
        <p:spPr>
          <a:xfrm>
            <a:off x="7425344" y="6459785"/>
            <a:ext cx="984019" cy="365125"/>
          </a:xfrm>
          <a:prstGeom prst="rect">
            <a:avLst/>
          </a:prstGeom>
        </p:spPr>
        <p:txBody>
          <a:bodyPr vert="horz" lIns="91440" tIns="45720" rIns="91440" bIns="45720" rtlCol="0" anchor="ctr"/>
          <a:lstStyle>
            <a:lvl1pPr algn="r">
              <a:defRPr sz="1050">
                <a:solidFill>
                  <a:srgbClr val="FFFFFF"/>
                </a:solidFill>
              </a:defRPr>
            </a:lvl1pPr>
          </a:lstStyle>
          <a:p>
            <a:fld id="{886F1E9F-CDE5-4976-A53B-9F21ACD47DE9}" type="slidenum">
              <a:rPr lang="zh-CN" altLang="en-US" smtClean="0"/>
              <a:t>‹#›</a:t>
            </a:fld>
            <a:endParaRPr lang="zh-CN" altLang="en-US"/>
          </a:p>
        </p:txBody>
      </p:sp>
      <p:cxnSp>
        <p:nvCxnSpPr>
          <p:cNvPr id="10" name="Straight Connector 9"/>
          <p:cNvCxnSpPr/>
          <p:nvPr/>
        </p:nvCxnSpPr>
        <p:spPr>
          <a:xfrm>
            <a:off x="515419" y="782170"/>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userDrawn="1"/>
        </p:nvGrpSpPr>
        <p:grpSpPr>
          <a:xfrm>
            <a:off x="0" y="0"/>
            <a:ext cx="515419" cy="596900"/>
            <a:chOff x="0" y="0"/>
            <a:chExt cx="515419" cy="669254"/>
          </a:xfrm>
        </p:grpSpPr>
        <p:sp>
          <p:nvSpPr>
            <p:cNvPr id="8" name="Rectangle 6"/>
            <p:cNvSpPr/>
            <p:nvPr userDrawn="1"/>
          </p:nvSpPr>
          <p:spPr>
            <a:xfrm>
              <a:off x="0" y="0"/>
              <a:ext cx="203200" cy="6692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6"/>
            <p:cNvSpPr/>
            <p:nvPr userDrawn="1"/>
          </p:nvSpPr>
          <p:spPr>
            <a:xfrm>
              <a:off x="203200" y="139700"/>
              <a:ext cx="177800" cy="5295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6"/>
            <p:cNvSpPr/>
            <p:nvPr userDrawn="1"/>
          </p:nvSpPr>
          <p:spPr>
            <a:xfrm>
              <a:off x="381000" y="355600"/>
              <a:ext cx="134419" cy="313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209146" cy="6858000"/>
          </a:xfrm>
          <a:prstGeom prst="rect">
            <a:avLst/>
          </a:prstGeom>
          <a:noFill/>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pic>
      <p:sp>
        <p:nvSpPr>
          <p:cNvPr id="11" name="矩形 35"/>
          <p:cNvSpPr>
            <a:spLocks noChangeArrowheads="1"/>
          </p:cNvSpPr>
          <p:nvPr/>
        </p:nvSpPr>
        <p:spPr bwMode="auto">
          <a:xfrm>
            <a:off x="597220" y="954245"/>
            <a:ext cx="5554663" cy="2319337"/>
          </a:xfrm>
          <a:prstGeom prst="rect">
            <a:avLst/>
          </a:prstGeom>
          <a:solidFill>
            <a:srgbClr val="174B7B">
              <a:alpha val="68999"/>
            </a:srgbClr>
          </a:solidFill>
          <a:ln>
            <a:noFill/>
          </a:ln>
          <a:effectLst>
            <a:glow>
              <a:schemeClr val="accent1">
                <a:alpha val="40000"/>
              </a:schemeClr>
            </a:glow>
            <a:softEdge rad="152400"/>
          </a:effectLst>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标题 5"/>
          <p:cNvSpPr>
            <a:spLocks noGrp="1"/>
          </p:cNvSpPr>
          <p:nvPr>
            <p:ph type="ctrTitle"/>
            <p:custDataLst>
              <p:tags r:id="rId2"/>
            </p:custDataLst>
          </p:nvPr>
        </p:nvSpPr>
        <p:spPr>
          <a:xfrm>
            <a:off x="832673" y="1279317"/>
            <a:ext cx="7543800" cy="3566160"/>
          </a:xfrm>
        </p:spPr>
        <p:txBody>
          <a:bodyPr>
            <a:normAutofit/>
          </a:bodyPr>
          <a:lstStyle/>
          <a:p>
            <a:pPr defTabSz="457200"/>
            <a:r>
              <a:rPr lang="zh-CN" altLang="en-US" sz="5400" b="1" dirty="0" smtClean="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微软雅黑" panose="020B0503020204020204" charset="-122"/>
              </a:rPr>
              <a:t>金融理论与实务</a:t>
            </a:r>
            <a:endParaRPr lang="zh-CN" altLang="zh-CN" sz="5400" b="1"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微软雅黑" panose="020B0503020204020204" charset="-122"/>
            </a:endParaRPr>
          </a:p>
        </p:txBody>
      </p:sp>
      <p:sp>
        <p:nvSpPr>
          <p:cNvPr id="7" name="副标题 6"/>
          <p:cNvSpPr>
            <a:spLocks noGrp="1"/>
          </p:cNvSpPr>
          <p:nvPr>
            <p:ph type="subTitle" idx="1"/>
            <p:custDataLst>
              <p:tags r:id="rId3"/>
            </p:custDataLst>
          </p:nvPr>
        </p:nvSpPr>
        <p:spPr>
          <a:xfrm>
            <a:off x="717460" y="2108621"/>
            <a:ext cx="4970780" cy="1143000"/>
          </a:xfrm>
        </p:spPr>
        <p:txBody>
          <a:bodyPr>
            <a:noAutofit/>
          </a:bodyPr>
          <a:lstStyle/>
          <a:p>
            <a:pPr algn="ctr"/>
            <a:r>
              <a:rPr lang="en-US" altLang="zh-CN" sz="1050" b="1" dirty="0" smtClean="0">
                <a:solidFill>
                  <a:schemeClr val="bg1"/>
                </a:solidFill>
                <a:latin typeface="微软雅黑" panose="020B0503020204020204" charset="-122"/>
                <a:ea typeface="微软雅黑" panose="020B0503020204020204" charset="-122"/>
                <a:cs typeface="微软雅黑" panose="020B0503020204020204" charset="-122"/>
              </a:rPr>
              <a:t>  </a:t>
            </a:r>
            <a:r>
              <a:rPr lang="zh-CN" altLang="en-US" sz="2400" b="1" spc="-50" dirty="0" smtClean="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微软雅黑" panose="020B0503020204020204" charset="-122"/>
              </a:rPr>
              <a:t>第四章</a:t>
            </a:r>
            <a:endParaRPr lang="en-US" altLang="zh-CN" sz="2400" b="1" spc="-50" dirty="0" smtClean="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微软雅黑" panose="020B0503020204020204" charset="-122"/>
            </a:endParaRPr>
          </a:p>
          <a:p>
            <a:pPr algn="ctr"/>
            <a:r>
              <a:rPr lang="zh-CN" altLang="en-US" sz="2400" b="1" spc="-50" dirty="0" smtClean="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微软雅黑" panose="020B0503020204020204" charset="-122"/>
              </a:rPr>
              <a:t>汇率与汇率制度</a:t>
            </a:r>
            <a:endParaRPr lang="zh-CN" altLang="en-US" sz="2400" b="1" spc="-50"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微软雅黑" panose="020B0503020204020204" charset="-122"/>
            </a:endParaRPr>
          </a:p>
        </p:txBody>
      </p:sp>
      <p:sp>
        <p:nvSpPr>
          <p:cNvPr id="12" name="直接连接符 29"/>
          <p:cNvSpPr>
            <a:spLocks noChangeShapeType="1"/>
          </p:cNvSpPr>
          <p:nvPr/>
        </p:nvSpPr>
        <p:spPr bwMode="auto">
          <a:xfrm>
            <a:off x="0" y="3475355"/>
            <a:ext cx="6950611" cy="3266735"/>
          </a:xfrm>
          <a:prstGeom prst="line">
            <a:avLst/>
          </a:prstGeom>
          <a:noFill/>
          <a:ln w="57150" cap="flat" cmpd="sng">
            <a:solidFill>
              <a:schemeClr val="bg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 name="直接连接符 51"/>
          <p:cNvSpPr>
            <a:spLocks noChangeShapeType="1"/>
          </p:cNvSpPr>
          <p:nvPr/>
        </p:nvSpPr>
        <p:spPr bwMode="auto">
          <a:xfrm>
            <a:off x="3374552" y="5089657"/>
            <a:ext cx="2491861" cy="1197290"/>
          </a:xfrm>
          <a:prstGeom prst="line">
            <a:avLst/>
          </a:prstGeom>
          <a:noFill/>
          <a:ln w="57150" cap="flat" cmpd="sng">
            <a:solidFill>
              <a:srgbClr val="174B7B"/>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 name="直接连接符 23"/>
          <p:cNvSpPr>
            <a:spLocks noChangeShapeType="1"/>
          </p:cNvSpPr>
          <p:nvPr/>
        </p:nvSpPr>
        <p:spPr bwMode="auto">
          <a:xfrm>
            <a:off x="0" y="4398009"/>
            <a:ext cx="10279063" cy="1098550"/>
          </a:xfrm>
          <a:prstGeom prst="line">
            <a:avLst/>
          </a:prstGeom>
          <a:noFill/>
          <a:ln w="57150" cap="flat" cmpd="sng">
            <a:solidFill>
              <a:schemeClr val="bg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 name="直接连接符 48"/>
          <p:cNvSpPr>
            <a:spLocks noChangeShapeType="1"/>
          </p:cNvSpPr>
          <p:nvPr/>
        </p:nvSpPr>
        <p:spPr bwMode="auto">
          <a:xfrm flipH="1" flipV="1">
            <a:off x="3906527" y="4845477"/>
            <a:ext cx="2920028" cy="339485"/>
          </a:xfrm>
          <a:prstGeom prst="line">
            <a:avLst/>
          </a:prstGeom>
          <a:noFill/>
          <a:ln w="57150" cap="flat" cmpd="sng">
            <a:solidFill>
              <a:srgbClr val="174B7B"/>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 name="灯片编号占位符 15"/>
          <p:cNvSpPr>
            <a:spLocks noGrp="1"/>
          </p:cNvSpPr>
          <p:nvPr>
            <p:ph type="sldNum" sz="quarter" idx="12"/>
          </p:nvPr>
        </p:nvSpPr>
        <p:spPr/>
        <p:txBody>
          <a:bodyPr/>
          <a:lstStyle/>
          <a:p>
            <a:fld id="{886F1E9F-CDE5-4976-A53B-9F21ACD47DE9}" type="slidenum">
              <a:rPr lang="zh-CN" altLang="en-US" smtClean="0"/>
              <a:t>1</a:t>
            </a:fld>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26191" y="881063"/>
            <a:ext cx="8856123" cy="4368567"/>
          </a:xfrm>
          <a:prstGeom prst="rect">
            <a:avLst/>
          </a:prstGeom>
        </p:spPr>
      </p:pic>
      <p:sp>
        <p:nvSpPr>
          <p:cNvPr id="4" name="灯片编号占位符 3"/>
          <p:cNvSpPr>
            <a:spLocks noGrp="1"/>
          </p:cNvSpPr>
          <p:nvPr>
            <p:ph type="sldNum" sz="quarter" idx="11"/>
          </p:nvPr>
        </p:nvSpPr>
        <p:spPr/>
        <p:txBody>
          <a:bodyPr/>
          <a:lstStyle/>
          <a:p>
            <a:fld id="{A24B717B-1CCA-4998-B427-9669F86BA2F0}" type="slidenum">
              <a:rPr lang="en-US" altLang="zh-CN" smtClean="0"/>
              <a:pPr/>
              <a:t>10</a:t>
            </a:fld>
            <a:endParaRPr lang="en-US" altLang="zh-CN"/>
          </a:p>
        </p:txBody>
      </p:sp>
      <p:sp>
        <p:nvSpPr>
          <p:cNvPr id="6" name="Rectangle 2"/>
          <p:cNvSpPr txBox="1">
            <a:spLocks noChangeArrowheads="1"/>
          </p:cNvSpPr>
          <p:nvPr/>
        </p:nvSpPr>
        <p:spPr>
          <a:xfrm>
            <a:off x="542656" y="193525"/>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800" b="1" dirty="0">
                <a:latin typeface="微软雅黑" panose="020B0503020204020204" pitchFamily="34" charset="-122"/>
                <a:ea typeface="微软雅黑" panose="020B0503020204020204" pitchFamily="34" charset="-122"/>
              </a:rPr>
              <a:t>第一节   外汇与汇率</a:t>
            </a:r>
          </a:p>
        </p:txBody>
      </p:sp>
    </p:spTree>
    <p:extLst>
      <p:ext uri="{BB962C8B-B14F-4D97-AF65-F5344CB8AC3E}">
        <p14:creationId xmlns:p14="http://schemas.microsoft.com/office/powerpoint/2010/main" val="210576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1"/>
          </p:nvPr>
        </p:nvSpPr>
        <p:spPr/>
        <p:txBody>
          <a:bodyPr/>
          <a:lstStyle/>
          <a:p>
            <a:fld id="{A24B717B-1CCA-4998-B427-9669F86BA2F0}" type="slidenum">
              <a:rPr lang="en-US" altLang="zh-CN" smtClean="0"/>
              <a:pPr/>
              <a:t>11</a:t>
            </a:fld>
            <a:endParaRPr lang="en-US" altLang="zh-CN"/>
          </a:p>
        </p:txBody>
      </p:sp>
      <p:sp>
        <p:nvSpPr>
          <p:cNvPr id="5" name="Content Placeholder 2"/>
          <p:cNvSpPr>
            <a:spLocks noGrp="1"/>
          </p:cNvSpPr>
          <p:nvPr>
            <p:ph idx="4294967295"/>
          </p:nvPr>
        </p:nvSpPr>
        <p:spPr>
          <a:xfrm>
            <a:off x="0" y="1269221"/>
            <a:ext cx="8959639" cy="4953000"/>
          </a:xfrm>
          <a:prstGeom prst="rect">
            <a:avLst/>
          </a:prstGeom>
        </p:spPr>
        <p:txBody>
          <a:bodyPr/>
          <a:lstStyle/>
          <a:p>
            <a:pPr>
              <a:lnSpc>
                <a:spcPct val="150000"/>
              </a:lnSpc>
            </a:pPr>
            <a:r>
              <a:rPr lang="zh-CN" altLang="en-US" sz="1800"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按照银行买卖外汇的不同划分，汇率分为</a:t>
            </a:r>
            <a:r>
              <a:rPr lang="zh-CN" altLang="en-US" b="1" dirty="0">
                <a:solidFill>
                  <a:srgbClr val="FF0000"/>
                </a:solidFill>
                <a:latin typeface="微软雅黑" panose="020B0503020204020204" pitchFamily="34" charset="-122"/>
                <a:ea typeface="微软雅黑" panose="020B0503020204020204" pitchFamily="34" charset="-122"/>
              </a:rPr>
              <a:t>买入汇率、卖出汇率和中间汇率。</a:t>
            </a:r>
            <a:r>
              <a:rPr lang="en-US" altLang="zh-CN" dirty="0">
                <a:latin typeface="微软雅黑" panose="020B0503020204020204" pitchFamily="34" charset="-122"/>
                <a:ea typeface="微软雅黑" panose="020B0503020204020204" pitchFamily="34" charset="-122"/>
              </a:rPr>
              <a:t/>
            </a:r>
            <a:br>
              <a:rPr lang="en-US" altLang="zh-CN"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　　买入汇率是银行向同业或客户</a:t>
            </a:r>
            <a:r>
              <a:rPr lang="zh-CN" altLang="en-US" dirty="0">
                <a:solidFill>
                  <a:srgbClr val="FF0000"/>
                </a:solidFill>
                <a:latin typeface="微软雅黑" panose="020B0503020204020204" pitchFamily="34" charset="-122"/>
                <a:ea typeface="微软雅黑" panose="020B0503020204020204" pitchFamily="34" charset="-122"/>
              </a:rPr>
              <a:t>买入外汇</a:t>
            </a:r>
            <a:r>
              <a:rPr lang="zh-CN" altLang="en-US" dirty="0">
                <a:latin typeface="微软雅黑" panose="020B0503020204020204" pitchFamily="34" charset="-122"/>
                <a:ea typeface="微软雅黑" panose="020B0503020204020204" pitchFamily="34" charset="-122"/>
              </a:rPr>
              <a:t>时所使用的汇率。</a:t>
            </a:r>
            <a:r>
              <a:rPr lang="en-US" altLang="zh-CN" dirty="0">
                <a:latin typeface="微软雅黑" panose="020B0503020204020204" pitchFamily="34" charset="-122"/>
                <a:ea typeface="微软雅黑" panose="020B0503020204020204" pitchFamily="34" charset="-122"/>
              </a:rPr>
              <a:t/>
            </a:r>
            <a:br>
              <a:rPr lang="en-US" altLang="zh-CN"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　　卖出汇率是银行向同业或客户</a:t>
            </a:r>
            <a:r>
              <a:rPr lang="zh-CN" altLang="en-US" dirty="0">
                <a:solidFill>
                  <a:srgbClr val="FF0000"/>
                </a:solidFill>
                <a:latin typeface="微软雅黑" panose="020B0503020204020204" pitchFamily="34" charset="-122"/>
                <a:ea typeface="微软雅黑" panose="020B0503020204020204" pitchFamily="34" charset="-122"/>
              </a:rPr>
              <a:t>卖出外汇</a:t>
            </a:r>
            <a:r>
              <a:rPr lang="zh-CN" altLang="en-US" dirty="0">
                <a:latin typeface="微软雅黑" panose="020B0503020204020204" pitchFamily="34" charset="-122"/>
                <a:ea typeface="微软雅黑" panose="020B0503020204020204" pitchFamily="34" charset="-122"/>
              </a:rPr>
              <a:t>时所使用的汇率。</a:t>
            </a:r>
            <a:r>
              <a:rPr lang="en-US" altLang="zh-CN" dirty="0">
                <a:latin typeface="微软雅黑" panose="020B0503020204020204" pitchFamily="34" charset="-122"/>
                <a:ea typeface="微软雅黑" panose="020B0503020204020204" pitchFamily="34" charset="-122"/>
              </a:rPr>
              <a:t/>
            </a:r>
            <a:br>
              <a:rPr lang="en-US" altLang="zh-CN"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　　中间汇率：买入汇率与卖出汇率的</a:t>
            </a:r>
            <a:r>
              <a:rPr lang="zh-CN" altLang="en-US" dirty="0">
                <a:solidFill>
                  <a:srgbClr val="FF0000"/>
                </a:solidFill>
                <a:latin typeface="微软雅黑" panose="020B0503020204020204" pitchFamily="34" charset="-122"/>
                <a:ea typeface="微软雅黑" panose="020B0503020204020204" pitchFamily="34" charset="-122"/>
              </a:rPr>
              <a:t>算术平均数是中间汇率。</a:t>
            </a:r>
            <a:r>
              <a:rPr lang="en-US" altLang="zh-CN" dirty="0">
                <a:solidFill>
                  <a:srgbClr val="FF0000"/>
                </a:solidFill>
                <a:latin typeface="微软雅黑" panose="020B0503020204020204" pitchFamily="34" charset="-122"/>
                <a:ea typeface="微软雅黑" panose="020B0503020204020204" pitchFamily="34" charset="-122"/>
              </a:rPr>
              <a:t/>
            </a:r>
            <a:br>
              <a:rPr lang="en-US" altLang="zh-CN" dirty="0">
                <a:solidFill>
                  <a:srgbClr val="FF0000"/>
                </a:solidFill>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按照国家对汇率管制的宽严程度划分可将汇率分为</a:t>
            </a:r>
            <a:r>
              <a:rPr lang="zh-CN" altLang="en-US" b="1" dirty="0">
                <a:solidFill>
                  <a:srgbClr val="FF0000"/>
                </a:solidFill>
                <a:latin typeface="微软雅黑" panose="020B0503020204020204" pitchFamily="34" charset="-122"/>
                <a:ea typeface="微软雅黑" panose="020B0503020204020204" pitchFamily="34" charset="-122"/>
              </a:rPr>
              <a:t>官方汇率和市场汇率。</a:t>
            </a:r>
            <a:r>
              <a:rPr lang="en-US" altLang="zh-CN" dirty="0">
                <a:latin typeface="微软雅黑" panose="020B0503020204020204" pitchFamily="34" charset="-122"/>
                <a:ea typeface="微软雅黑" panose="020B0503020204020204" pitchFamily="34" charset="-122"/>
              </a:rPr>
              <a:t/>
            </a:r>
            <a:br>
              <a:rPr lang="en-US" altLang="zh-CN"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　　</a:t>
            </a:r>
            <a:r>
              <a:rPr lang="zh-CN" altLang="en-US" dirty="0">
                <a:solidFill>
                  <a:srgbClr val="FF0000"/>
                </a:solidFill>
                <a:latin typeface="微软雅黑" panose="020B0503020204020204" pitchFamily="34" charset="-122"/>
                <a:ea typeface="微软雅黑" panose="020B0503020204020204" pitchFamily="34" charset="-122"/>
              </a:rPr>
              <a:t>官方汇率</a:t>
            </a:r>
            <a:r>
              <a:rPr lang="zh-CN" altLang="en-US" dirty="0">
                <a:latin typeface="微软雅黑" panose="020B0503020204020204" pitchFamily="34" charset="-122"/>
                <a:ea typeface="微软雅黑" panose="020B0503020204020204" pitchFamily="34" charset="-122"/>
              </a:rPr>
              <a:t>是指国家货币管理当局所公布的汇率。</a:t>
            </a:r>
            <a:r>
              <a:rPr lang="en-US" altLang="zh-CN" dirty="0">
                <a:latin typeface="微软雅黑" panose="020B0503020204020204" pitchFamily="34" charset="-122"/>
                <a:ea typeface="微软雅黑" panose="020B0503020204020204" pitchFamily="34" charset="-122"/>
              </a:rPr>
              <a:t/>
            </a:r>
            <a:br>
              <a:rPr lang="en-US" altLang="zh-CN"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　　</a:t>
            </a:r>
            <a:r>
              <a:rPr lang="zh-CN" altLang="en-US" dirty="0">
                <a:solidFill>
                  <a:srgbClr val="FF0000"/>
                </a:solidFill>
                <a:latin typeface="微软雅黑" panose="020B0503020204020204" pitchFamily="34" charset="-122"/>
                <a:ea typeface="微软雅黑" panose="020B0503020204020204" pitchFamily="34" charset="-122"/>
              </a:rPr>
              <a:t>市场汇率</a:t>
            </a:r>
            <a:r>
              <a:rPr lang="zh-CN" altLang="en-US" dirty="0">
                <a:latin typeface="微软雅黑" panose="020B0503020204020204" pitchFamily="34" charset="-122"/>
                <a:ea typeface="微软雅黑" panose="020B0503020204020204" pitchFamily="34" charset="-122"/>
              </a:rPr>
              <a:t>是指外汇市场上由外汇供求决定的汇率。</a:t>
            </a:r>
            <a:r>
              <a:rPr lang="en-US" altLang="zh-CN" dirty="0">
                <a:latin typeface="微软雅黑" panose="020B0503020204020204" pitchFamily="34" charset="-122"/>
                <a:ea typeface="微软雅黑" panose="020B0503020204020204" pitchFamily="34" charset="-122"/>
              </a:rPr>
              <a:t/>
            </a:r>
            <a:br>
              <a:rPr lang="en-US" altLang="zh-CN" dirty="0">
                <a:latin typeface="微软雅黑" panose="020B0503020204020204" pitchFamily="34" charset="-122"/>
                <a:ea typeface="微软雅黑" panose="020B0503020204020204" pitchFamily="34" charset="-122"/>
              </a:rPr>
            </a:br>
            <a:endParaRPr lang="en-US" altLang="zh-CN" dirty="0">
              <a:latin typeface="微软雅黑" panose="020B0503020204020204" pitchFamily="34" charset="-122"/>
              <a:ea typeface="微软雅黑" panose="020B0503020204020204" pitchFamily="34" charset="-122"/>
            </a:endParaRPr>
          </a:p>
        </p:txBody>
      </p:sp>
      <p:sp>
        <p:nvSpPr>
          <p:cNvPr id="6" name="Rectangle 2"/>
          <p:cNvSpPr txBox="1">
            <a:spLocks noChangeArrowheads="1"/>
          </p:cNvSpPr>
          <p:nvPr/>
        </p:nvSpPr>
        <p:spPr>
          <a:xfrm>
            <a:off x="542656" y="193525"/>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800" b="1" dirty="0">
                <a:latin typeface="微软雅黑" panose="020B0503020204020204" pitchFamily="34" charset="-122"/>
                <a:ea typeface="微软雅黑" panose="020B0503020204020204" pitchFamily="34" charset="-122"/>
              </a:rPr>
              <a:t>第一节   外汇与汇率</a:t>
            </a:r>
          </a:p>
        </p:txBody>
      </p:sp>
    </p:spTree>
    <p:extLst>
      <p:ext uri="{BB962C8B-B14F-4D97-AF65-F5344CB8AC3E}">
        <p14:creationId xmlns:p14="http://schemas.microsoft.com/office/powerpoint/2010/main" val="276367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1"/>
          </p:nvPr>
        </p:nvSpPr>
        <p:spPr/>
        <p:txBody>
          <a:bodyPr/>
          <a:lstStyle/>
          <a:p>
            <a:fld id="{A24B717B-1CCA-4998-B427-9669F86BA2F0}" type="slidenum">
              <a:rPr lang="en-US" altLang="zh-CN" smtClean="0"/>
              <a:pPr/>
              <a:t>12</a:t>
            </a:fld>
            <a:endParaRPr lang="en-US" altLang="zh-CN"/>
          </a:p>
        </p:txBody>
      </p:sp>
      <p:sp>
        <p:nvSpPr>
          <p:cNvPr id="5" name="Content Placeholder 2"/>
          <p:cNvSpPr txBox="1">
            <a:spLocks/>
          </p:cNvSpPr>
          <p:nvPr/>
        </p:nvSpPr>
        <p:spPr>
          <a:xfrm>
            <a:off x="178710" y="895410"/>
            <a:ext cx="8525342" cy="49530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pPr>
              <a:lnSpc>
                <a:spcPct val="150000"/>
              </a:lnSpc>
            </a:pPr>
            <a:r>
              <a:rPr lang="en-US" altLang="zh-CN" dirty="0" smtClean="0">
                <a:latin typeface="微软雅黑" panose="020B0503020204020204" pitchFamily="34" charset="-122"/>
                <a:ea typeface="微软雅黑" panose="020B0503020204020204" pitchFamily="34" charset="-122"/>
              </a:rPr>
              <a:t>5</a:t>
            </a:r>
            <a:r>
              <a:rPr lang="zh-CN" altLang="en-US"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按照是否剔除通货膨胀因素划分，可将汇率分为名义汇率和实际汇率。</a:t>
            </a:r>
            <a:r>
              <a:rPr lang="en-US" altLang="zh-CN" dirty="0" smtClean="0">
                <a:latin typeface="微软雅黑" panose="020B0503020204020204" pitchFamily="34" charset="-122"/>
                <a:ea typeface="微软雅黑" panose="020B0503020204020204" pitchFamily="34" charset="-122"/>
              </a:rPr>
              <a:t/>
            </a:r>
            <a:br>
              <a:rPr lang="en-US" altLang="zh-CN" dirty="0" smtClean="0">
                <a:latin typeface="微软雅黑" panose="020B0503020204020204" pitchFamily="34" charset="-122"/>
                <a:ea typeface="微软雅黑" panose="020B0503020204020204" pitchFamily="34" charset="-122"/>
              </a:rPr>
            </a:br>
            <a:r>
              <a:rPr lang="zh-CN" altLang="en-US" b="1" dirty="0" smtClean="0">
                <a:latin typeface="微软雅黑" panose="020B0503020204020204" pitchFamily="34" charset="-122"/>
                <a:ea typeface="微软雅黑" panose="020B0503020204020204" pitchFamily="34" charset="-122"/>
              </a:rPr>
              <a:t>　　名义汇率：</a:t>
            </a:r>
            <a:r>
              <a:rPr lang="zh-CN" altLang="en-US" b="1" dirty="0">
                <a:solidFill>
                  <a:srgbClr val="FF0000"/>
                </a:solidFill>
                <a:latin typeface="微软雅黑" panose="020B0503020204020204" pitchFamily="34" charset="-122"/>
                <a:ea typeface="微软雅黑" panose="020B0503020204020204" pitchFamily="34" charset="-122"/>
              </a:rPr>
              <a:t>没有剔除通货膨胀</a:t>
            </a:r>
            <a:r>
              <a:rPr lang="zh-CN" altLang="en-US" dirty="0" smtClean="0">
                <a:latin typeface="微软雅黑" panose="020B0503020204020204" pitchFamily="34" charset="-122"/>
                <a:ea typeface="微软雅黑" panose="020B0503020204020204" pitchFamily="34" charset="-122"/>
              </a:rPr>
              <a:t>因素的汇率。</a:t>
            </a:r>
            <a:r>
              <a:rPr lang="en-US" altLang="zh-CN" dirty="0" smtClean="0">
                <a:latin typeface="微软雅黑" panose="020B0503020204020204" pitchFamily="34" charset="-122"/>
                <a:ea typeface="微软雅黑" panose="020B0503020204020204" pitchFamily="34" charset="-122"/>
              </a:rPr>
              <a:t/>
            </a:r>
            <a:br>
              <a:rPr lang="en-US" altLang="zh-CN" dirty="0" smtClean="0">
                <a:latin typeface="微软雅黑" panose="020B0503020204020204" pitchFamily="34" charset="-122"/>
                <a:ea typeface="微软雅黑" panose="020B0503020204020204" pitchFamily="34" charset="-122"/>
              </a:rPr>
            </a:br>
            <a:r>
              <a:rPr lang="zh-CN" altLang="en-US" b="1" dirty="0">
                <a:latin typeface="微软雅黑" panose="020B0503020204020204" pitchFamily="34" charset="-122"/>
                <a:ea typeface="微软雅黑" panose="020B0503020204020204" pitchFamily="34" charset="-122"/>
              </a:rPr>
              <a:t>　　实际汇率：</a:t>
            </a:r>
            <a:r>
              <a:rPr lang="zh-CN" altLang="en-US" dirty="0" smtClean="0">
                <a:latin typeface="微软雅黑" panose="020B0503020204020204" pitchFamily="34" charset="-122"/>
                <a:ea typeface="微软雅黑" panose="020B0503020204020204" pitchFamily="34" charset="-122"/>
              </a:rPr>
              <a:t>是名义汇率用两国的价格水平调整后的汇率。</a:t>
            </a:r>
            <a:r>
              <a:rPr lang="en-US" altLang="zh-CN" dirty="0" smtClean="0">
                <a:latin typeface="微软雅黑" panose="020B0503020204020204" pitchFamily="34" charset="-122"/>
                <a:ea typeface="微软雅黑" panose="020B0503020204020204" pitchFamily="34" charset="-122"/>
              </a:rPr>
              <a:t/>
            </a:r>
            <a:br>
              <a:rPr lang="en-US" altLang="zh-CN" dirty="0" smtClean="0">
                <a:latin typeface="微软雅黑" panose="020B0503020204020204" pitchFamily="34" charset="-122"/>
                <a:ea typeface="微软雅黑" panose="020B0503020204020204" pitchFamily="34" charset="-122"/>
              </a:rPr>
            </a:br>
            <a:r>
              <a:rPr lang="zh-CN" altLang="en-US" dirty="0" smtClean="0">
                <a:latin typeface="微软雅黑" panose="020B0503020204020204" pitchFamily="34" charset="-122"/>
                <a:ea typeface="微软雅黑" panose="020B0503020204020204" pitchFamily="34" charset="-122"/>
              </a:rPr>
              <a:t>　　公式为：实际汇率＝名义汇率</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（外国价格指数</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本国价格指数）</a:t>
            </a:r>
            <a:endParaRPr lang="en-US" altLang="zh-CN" dirty="0" smtClean="0">
              <a:latin typeface="微软雅黑" panose="020B0503020204020204" pitchFamily="34" charset="-122"/>
              <a:ea typeface="微软雅黑" panose="020B0503020204020204" pitchFamily="34" charset="-122"/>
            </a:endParaRPr>
          </a:p>
          <a:p>
            <a:pPr>
              <a:lnSpc>
                <a:spcPct val="150000"/>
              </a:lnSpc>
            </a:pP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en-US" altLang="zh-CN" dirty="0" smtClean="0">
                <a:latin typeface="微软雅黑" panose="020B0503020204020204" pitchFamily="34" charset="-122"/>
                <a:ea typeface="微软雅黑" panose="020B0503020204020204" pitchFamily="34" charset="-122"/>
              </a:rPr>
              <a:t>3.</a:t>
            </a:r>
            <a:r>
              <a:rPr lang="zh-CN" altLang="en-US" dirty="0" smtClean="0">
                <a:latin typeface="微软雅黑" panose="020B0503020204020204" pitchFamily="34" charset="-122"/>
                <a:ea typeface="微软雅黑" panose="020B0503020204020204" pitchFamily="34" charset="-122"/>
              </a:rPr>
              <a:t>有效汇率及其测算</a:t>
            </a:r>
            <a:r>
              <a:rPr lang="en-US" altLang="zh-CN" dirty="0" smtClean="0">
                <a:latin typeface="微软雅黑" panose="020B0503020204020204" pitchFamily="34" charset="-122"/>
                <a:ea typeface="微软雅黑" panose="020B0503020204020204" pitchFamily="34" charset="-122"/>
              </a:rPr>
              <a:t/>
            </a:r>
            <a:br>
              <a:rPr lang="en-US" altLang="zh-CN" dirty="0" smtClean="0">
                <a:latin typeface="微软雅黑" panose="020B0503020204020204" pitchFamily="34" charset="-122"/>
                <a:ea typeface="微软雅黑" panose="020B0503020204020204" pitchFamily="34" charset="-122"/>
              </a:rPr>
            </a:br>
            <a:r>
              <a:rPr lang="zh-CN" altLang="en-US" dirty="0" smtClean="0">
                <a:latin typeface="微软雅黑" panose="020B0503020204020204" pitchFamily="34" charset="-122"/>
                <a:ea typeface="微软雅黑" panose="020B0503020204020204" pitchFamily="34" charset="-122"/>
              </a:rPr>
              <a:t>　　有效汇率是指某种加权平均汇率，它是一种货币与其他多种货币双边的加权平均数。</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微软雅黑" panose="020B0503020204020204" pitchFamily="34" charset="-122"/>
                <a:ea typeface="微软雅黑" panose="020B0503020204020204" pitchFamily="34" charset="-122"/>
              </a:rPr>
              <a:t>如：美元指数、</a:t>
            </a:r>
            <a:r>
              <a:rPr lang="en-US" altLang="zh-CN" dirty="0">
                <a:latin typeface="微软雅黑" panose="020B0503020204020204" pitchFamily="34" charset="-122"/>
                <a:ea typeface="微软雅黑" panose="020B0503020204020204" pitchFamily="34" charset="-122"/>
              </a:rPr>
              <a:t>CFETS</a:t>
            </a:r>
            <a:r>
              <a:rPr lang="zh-CN" altLang="en-US" dirty="0">
                <a:latin typeface="微软雅黑" panose="020B0503020204020204" pitchFamily="34" charset="-122"/>
                <a:ea typeface="微软雅黑" panose="020B0503020204020204" pitchFamily="34" charset="-122"/>
              </a:rPr>
              <a:t>人民币汇率，</a:t>
            </a:r>
            <a:r>
              <a:rPr lang="en-US" altLang="zh-CN" dirty="0">
                <a:latin typeface="微软雅黑" panose="020B0503020204020204" pitchFamily="34" charset="-122"/>
                <a:ea typeface="微软雅黑" panose="020B0503020204020204" pitchFamily="34" charset="-122"/>
              </a:rPr>
              <a:t>BIS</a:t>
            </a:r>
            <a:r>
              <a:rPr lang="zh-CN" altLang="en-US" dirty="0">
                <a:latin typeface="微软雅黑" panose="020B0503020204020204" pitchFamily="34" charset="-122"/>
                <a:ea typeface="微软雅黑" panose="020B0503020204020204" pitchFamily="34" charset="-122"/>
              </a:rPr>
              <a:t>货币篮子人民币汇率指数，</a:t>
            </a:r>
            <a:r>
              <a:rPr lang="en-US" altLang="zh-CN" dirty="0">
                <a:latin typeface="微软雅黑" panose="020B0503020204020204" pitchFamily="34" charset="-122"/>
                <a:ea typeface="微软雅黑" panose="020B0503020204020204" pitchFamily="34" charset="-122"/>
              </a:rPr>
              <a:t>SDR</a:t>
            </a:r>
            <a:r>
              <a:rPr lang="zh-CN" altLang="en-US" dirty="0">
                <a:latin typeface="微软雅黑" panose="020B0503020204020204" pitchFamily="34" charset="-122"/>
                <a:ea typeface="微软雅黑" panose="020B0503020204020204" pitchFamily="34" charset="-122"/>
              </a:rPr>
              <a:t>货币篮子人民币汇率指数。</a:t>
            </a:r>
            <a:endParaRPr lang="en-US" altLang="zh-CN" dirty="0">
              <a:latin typeface="微软雅黑" panose="020B0503020204020204" pitchFamily="34" charset="-122"/>
              <a:ea typeface="微软雅黑" panose="020B0503020204020204" pitchFamily="34" charset="-122"/>
            </a:endParaRPr>
          </a:p>
          <a:p>
            <a:pPr>
              <a:lnSpc>
                <a:spcPct val="150000"/>
              </a:lnSpc>
            </a:pPr>
            <a:endParaRPr lang="en-US" altLang="zh-CN" dirty="0">
              <a:latin typeface="微软雅黑" panose="020B0503020204020204" pitchFamily="34" charset="-122"/>
              <a:ea typeface="微软雅黑" panose="020B0503020204020204" pitchFamily="34" charset="-122"/>
            </a:endParaRPr>
          </a:p>
        </p:txBody>
      </p:sp>
      <p:sp>
        <p:nvSpPr>
          <p:cNvPr id="6" name="Rectangle 2"/>
          <p:cNvSpPr txBox="1">
            <a:spLocks noChangeArrowheads="1"/>
          </p:cNvSpPr>
          <p:nvPr/>
        </p:nvSpPr>
        <p:spPr>
          <a:xfrm>
            <a:off x="542656" y="193525"/>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800" b="1" dirty="0">
                <a:latin typeface="微软雅黑" panose="020B0503020204020204" pitchFamily="34" charset="-122"/>
                <a:ea typeface="微软雅黑" panose="020B0503020204020204" pitchFamily="34" charset="-122"/>
              </a:rPr>
              <a:t>第一节   外汇与汇率</a:t>
            </a:r>
          </a:p>
        </p:txBody>
      </p:sp>
    </p:spTree>
    <p:extLst>
      <p:ext uri="{BB962C8B-B14F-4D97-AF65-F5344CB8AC3E}">
        <p14:creationId xmlns:p14="http://schemas.microsoft.com/office/powerpoint/2010/main" val="1932480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A24B717B-1CCA-4998-B427-9669F86BA2F0}" type="slidenum">
              <a:rPr lang="en-US" altLang="zh-CN" smtClean="0"/>
              <a:pPr/>
              <a:t>13</a:t>
            </a:fld>
            <a:endParaRPr lang="en-US" altLang="zh-CN"/>
          </a:p>
        </p:txBody>
      </p:sp>
      <p:sp>
        <p:nvSpPr>
          <p:cNvPr id="3" name="矩形 2"/>
          <p:cNvSpPr/>
          <p:nvPr/>
        </p:nvSpPr>
        <p:spPr>
          <a:xfrm>
            <a:off x="232912" y="4466901"/>
            <a:ext cx="8738559" cy="1477328"/>
          </a:xfrm>
          <a:prstGeom prst="rect">
            <a:avLst/>
          </a:prstGeom>
        </p:spPr>
        <p:txBody>
          <a:bodyPr wrap="square">
            <a:spAutoFit/>
          </a:bodyPr>
          <a:lstStyle/>
          <a:p>
            <a:r>
              <a:rPr lang="en-US" altLang="zh-CN" kern="100" dirty="0">
                <a:latin typeface="宋体" panose="02010600030101010101" pitchFamily="2" charset="-122"/>
                <a:cs typeface="宋体" panose="02010600030101010101" pitchFamily="2" charset="-122"/>
              </a:rPr>
              <a:t>8</a:t>
            </a:r>
            <a:r>
              <a:rPr lang="zh-CN" altLang="zh-CN" kern="100" dirty="0">
                <a:latin typeface="Times New Roman" panose="02020603050405020304" pitchFamily="18" charset="0"/>
                <a:cs typeface="宋体" panose="02010600030101010101" pitchFamily="2" charset="-122"/>
              </a:rPr>
              <a:t>、</a:t>
            </a:r>
            <a:r>
              <a:rPr lang="zh-CN" altLang="zh-CN" kern="0" dirty="0">
                <a:latin typeface="Times New Roman" panose="02020603050405020304" pitchFamily="18" charset="0"/>
                <a:cs typeface="宋体" panose="02010600030101010101" pitchFamily="2" charset="-122"/>
              </a:rPr>
              <a:t>以一定单位的外国货币为标准，折算成若干单位本国货币汇率标价方法是</a:t>
            </a:r>
            <a:endParaRPr lang="zh-CN" altLang="zh-CN" sz="1400" kern="100" dirty="0">
              <a:latin typeface="Times New Roman" panose="02020603050405020304" pitchFamily="18" charset="0"/>
            </a:endParaRPr>
          </a:p>
          <a:p>
            <a:r>
              <a:rPr lang="en-US" altLang="zh-CN" kern="0" dirty="0">
                <a:latin typeface="宋体" panose="02010600030101010101" pitchFamily="2" charset="-122"/>
                <a:cs typeface="宋体" panose="02010600030101010101" pitchFamily="2" charset="-122"/>
              </a:rPr>
              <a:t>A</a:t>
            </a:r>
            <a:r>
              <a:rPr lang="zh-CN" altLang="zh-CN" kern="0" dirty="0">
                <a:latin typeface="Times New Roman" panose="02020603050405020304" pitchFamily="18" charset="0"/>
                <a:cs typeface="宋体" panose="02010600030101010101" pitchFamily="2" charset="-122"/>
              </a:rPr>
              <a:t>、直接标价法</a:t>
            </a:r>
            <a:endParaRPr lang="zh-CN" altLang="zh-CN" sz="1400" kern="100" dirty="0">
              <a:latin typeface="Times New Roman" panose="02020603050405020304" pitchFamily="18" charset="0"/>
            </a:endParaRPr>
          </a:p>
          <a:p>
            <a:r>
              <a:rPr lang="en-US" altLang="zh-CN" kern="0" dirty="0">
                <a:latin typeface="宋体" panose="02010600030101010101" pitchFamily="2" charset="-122"/>
                <a:cs typeface="宋体" panose="02010600030101010101" pitchFamily="2" charset="-122"/>
              </a:rPr>
              <a:t>B</a:t>
            </a:r>
            <a:r>
              <a:rPr lang="zh-CN" altLang="zh-CN" kern="0" dirty="0">
                <a:latin typeface="Times New Roman" panose="02020603050405020304" pitchFamily="18" charset="0"/>
                <a:cs typeface="宋体" panose="02010600030101010101" pitchFamily="2" charset="-122"/>
              </a:rPr>
              <a:t>、间接标价法</a:t>
            </a:r>
            <a:endParaRPr lang="zh-CN" altLang="zh-CN" sz="1400" kern="100" dirty="0">
              <a:latin typeface="Times New Roman" panose="02020603050405020304" pitchFamily="18" charset="0"/>
            </a:endParaRPr>
          </a:p>
          <a:p>
            <a:r>
              <a:rPr lang="en-US" altLang="zh-CN" kern="0" dirty="0">
                <a:latin typeface="宋体" panose="02010600030101010101" pitchFamily="2" charset="-122"/>
                <a:cs typeface="宋体" panose="02010600030101010101" pitchFamily="2" charset="-122"/>
              </a:rPr>
              <a:t>C</a:t>
            </a:r>
            <a:r>
              <a:rPr lang="zh-CN" altLang="zh-CN" kern="0" dirty="0">
                <a:latin typeface="Times New Roman" panose="02020603050405020304" pitchFamily="18" charset="0"/>
                <a:cs typeface="宋体" panose="02010600030101010101" pitchFamily="2" charset="-122"/>
              </a:rPr>
              <a:t>、基准标价法</a:t>
            </a:r>
            <a:endParaRPr lang="zh-CN" altLang="zh-CN" sz="1400" kern="100" dirty="0">
              <a:latin typeface="Times New Roman" panose="02020603050405020304" pitchFamily="18" charset="0"/>
            </a:endParaRPr>
          </a:p>
          <a:p>
            <a:r>
              <a:rPr lang="en-US" altLang="zh-CN" kern="0" dirty="0">
                <a:latin typeface="宋体" panose="02010600030101010101" pitchFamily="2" charset="-122"/>
                <a:cs typeface="宋体" panose="02010600030101010101" pitchFamily="2" charset="-122"/>
              </a:rPr>
              <a:t>D</a:t>
            </a:r>
            <a:r>
              <a:rPr lang="zh-CN" altLang="zh-CN" kern="0" dirty="0">
                <a:latin typeface="Times New Roman" panose="02020603050405020304" pitchFamily="18" charset="0"/>
                <a:cs typeface="宋体" panose="02010600030101010101" pitchFamily="2" charset="-122"/>
              </a:rPr>
              <a:t>、套算标价法</a:t>
            </a:r>
            <a:endParaRPr lang="zh-CN" altLang="zh-CN" sz="1400" kern="100" dirty="0">
              <a:latin typeface="Times New Roman" panose="02020603050405020304" pitchFamily="18" charset="0"/>
            </a:endParaRPr>
          </a:p>
        </p:txBody>
      </p:sp>
      <p:sp>
        <p:nvSpPr>
          <p:cNvPr id="4" name="矩形 3"/>
          <p:cNvSpPr/>
          <p:nvPr/>
        </p:nvSpPr>
        <p:spPr>
          <a:xfrm>
            <a:off x="140230" y="4028558"/>
            <a:ext cx="944489" cy="369332"/>
          </a:xfrm>
          <a:prstGeom prst="rect">
            <a:avLst/>
          </a:prstGeom>
        </p:spPr>
        <p:txBody>
          <a:bodyPr wrap="none">
            <a:spAutoFit/>
          </a:bodyPr>
          <a:lstStyle/>
          <a:p>
            <a:r>
              <a:rPr lang="en-US" altLang="zh-CN" dirty="0" smtClean="0"/>
              <a:t>2019.10</a:t>
            </a:r>
            <a:endParaRPr lang="en-US" altLang="zh-CN" dirty="0"/>
          </a:p>
        </p:txBody>
      </p:sp>
      <p:sp>
        <p:nvSpPr>
          <p:cNvPr id="5" name="Rectangle 2"/>
          <p:cNvSpPr txBox="1">
            <a:spLocks noChangeArrowheads="1"/>
          </p:cNvSpPr>
          <p:nvPr/>
        </p:nvSpPr>
        <p:spPr>
          <a:xfrm>
            <a:off x="473645" y="395396"/>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000" b="1" dirty="0" smtClean="0">
                <a:solidFill>
                  <a:srgbClr val="FF0000"/>
                </a:solidFill>
                <a:latin typeface="微软雅黑" panose="020B0503020204020204" pitchFamily="34" charset="-122"/>
                <a:ea typeface="微软雅黑" panose="020B0503020204020204" pitchFamily="34" charset="-122"/>
              </a:rPr>
              <a:t>真题演练</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
        <p:nvSpPr>
          <p:cNvPr id="6" name="矩形 5"/>
          <p:cNvSpPr/>
          <p:nvPr/>
        </p:nvSpPr>
        <p:spPr>
          <a:xfrm>
            <a:off x="3231514" y="4734139"/>
            <a:ext cx="317716" cy="369332"/>
          </a:xfrm>
          <a:prstGeom prst="rect">
            <a:avLst/>
          </a:prstGeom>
        </p:spPr>
        <p:txBody>
          <a:bodyPr wrap="none">
            <a:spAutoFit/>
          </a:bodyPr>
          <a:lstStyle/>
          <a:p>
            <a:r>
              <a:rPr lang="en-US" altLang="zh-CN" dirty="0" smtClean="0"/>
              <a:t>A</a:t>
            </a:r>
            <a:endParaRPr lang="zh-CN" altLang="en-US" dirty="0"/>
          </a:p>
        </p:txBody>
      </p:sp>
      <p:sp>
        <p:nvSpPr>
          <p:cNvPr id="7" name="矩形 6"/>
          <p:cNvSpPr/>
          <p:nvPr/>
        </p:nvSpPr>
        <p:spPr>
          <a:xfrm>
            <a:off x="135325" y="5877420"/>
            <a:ext cx="6827809" cy="369332"/>
          </a:xfrm>
          <a:prstGeom prst="rect">
            <a:avLst/>
          </a:prstGeom>
        </p:spPr>
        <p:txBody>
          <a:bodyPr wrap="square">
            <a:spAutoFit/>
          </a:bodyPr>
          <a:lstStyle/>
          <a:p>
            <a:pPr marL="342900" lvl="0" indent="-342900" algn="just">
              <a:spcAft>
                <a:spcPts val="0"/>
              </a:spcAft>
              <a:buFont typeface="+mj-lt"/>
              <a:buAutoNum type="arabicPeriod" startAt="26"/>
            </a:pPr>
            <a:r>
              <a:rPr lang="zh-CN" altLang="zh-CN" kern="100" dirty="0">
                <a:latin typeface="Times New Roman" panose="02020603050405020304" pitchFamily="18" charset="0"/>
                <a:cs typeface="宋体" panose="02010600030101010101" pitchFamily="2" charset="-122"/>
              </a:rPr>
              <a:t>居民个人从银行买入外汇时使用的汇率是买入汇率。</a:t>
            </a:r>
            <a:endParaRPr lang="zh-CN" altLang="zh-CN" sz="1400" kern="100" dirty="0">
              <a:latin typeface="Times New Roman" panose="02020603050405020304" pitchFamily="18" charset="0"/>
            </a:endParaRPr>
          </a:p>
        </p:txBody>
      </p:sp>
      <p:sp>
        <p:nvSpPr>
          <p:cNvPr id="8" name="矩形 7"/>
          <p:cNvSpPr/>
          <p:nvPr/>
        </p:nvSpPr>
        <p:spPr>
          <a:xfrm>
            <a:off x="135325" y="6183693"/>
            <a:ext cx="6355565" cy="369332"/>
          </a:xfrm>
          <a:prstGeom prst="rect">
            <a:avLst/>
          </a:prstGeom>
        </p:spPr>
        <p:txBody>
          <a:bodyPr wrap="square">
            <a:spAutoFit/>
          </a:bodyPr>
          <a:lstStyle/>
          <a:p>
            <a:pPr lvl="0" algn="just">
              <a:spcAft>
                <a:spcPts val="0"/>
              </a:spcAft>
            </a:pPr>
            <a:r>
              <a:rPr lang="zh-CN" altLang="zh-CN" kern="100" dirty="0">
                <a:latin typeface="Times New Roman" panose="02020603050405020304" pitchFamily="18" charset="0"/>
                <a:cs typeface="宋体" panose="02010600030101010101" pitchFamily="2" charset="-122"/>
              </a:rPr>
              <a:t>错误</a:t>
            </a:r>
            <a:r>
              <a:rPr lang="zh-CN" altLang="zh-CN" kern="100" dirty="0" smtClean="0">
                <a:latin typeface="Times New Roman" panose="02020603050405020304" pitchFamily="18" charset="0"/>
                <a:cs typeface="宋体" panose="02010600030101010101" pitchFamily="2" charset="-122"/>
              </a:rPr>
              <a:t>，</a:t>
            </a:r>
            <a:r>
              <a:rPr lang="zh-CN" altLang="en-US" kern="100" dirty="0" smtClean="0">
                <a:latin typeface="Times New Roman" panose="02020603050405020304" pitchFamily="18" charset="0"/>
                <a:cs typeface="宋体" panose="02010600030101010101" pitchFamily="2" charset="-122"/>
              </a:rPr>
              <a:t>银行</a:t>
            </a:r>
            <a:r>
              <a:rPr lang="zh-CN" altLang="zh-CN" kern="100" dirty="0" smtClean="0">
                <a:latin typeface="Times New Roman" panose="02020603050405020304" pitchFamily="18" charset="0"/>
                <a:cs typeface="宋体" panose="02010600030101010101" pitchFamily="2" charset="-122"/>
              </a:rPr>
              <a:t>从</a:t>
            </a:r>
            <a:r>
              <a:rPr lang="zh-CN" altLang="en-US" kern="100" dirty="0" smtClean="0">
                <a:latin typeface="Times New Roman" panose="02020603050405020304" pitchFamily="18" charset="0"/>
                <a:cs typeface="宋体" panose="02010600030101010101" pitchFamily="2" charset="-122"/>
              </a:rPr>
              <a:t>居民个人</a:t>
            </a:r>
            <a:r>
              <a:rPr lang="zh-CN" altLang="zh-CN" kern="100" dirty="0" smtClean="0">
                <a:latin typeface="Times New Roman" panose="02020603050405020304" pitchFamily="18" charset="0"/>
                <a:cs typeface="宋体" panose="02010600030101010101" pitchFamily="2" charset="-122"/>
              </a:rPr>
              <a:t>买入</a:t>
            </a:r>
            <a:r>
              <a:rPr lang="zh-CN" altLang="zh-CN" kern="100" dirty="0">
                <a:latin typeface="Times New Roman" panose="02020603050405020304" pitchFamily="18" charset="0"/>
                <a:cs typeface="宋体" panose="02010600030101010101" pitchFamily="2" charset="-122"/>
              </a:rPr>
              <a:t>外汇时使用的汇率是买入汇率。</a:t>
            </a:r>
            <a:endParaRPr lang="zh-CN" altLang="zh-CN" sz="1400" kern="100" dirty="0">
              <a:latin typeface="Times New Roman" panose="02020603050405020304" pitchFamily="18" charset="0"/>
            </a:endParaRPr>
          </a:p>
        </p:txBody>
      </p:sp>
      <p:sp>
        <p:nvSpPr>
          <p:cNvPr id="9" name="矩形 8"/>
          <p:cNvSpPr/>
          <p:nvPr/>
        </p:nvSpPr>
        <p:spPr>
          <a:xfrm>
            <a:off x="135325" y="2439676"/>
            <a:ext cx="6127452" cy="1477328"/>
          </a:xfrm>
          <a:prstGeom prst="rect">
            <a:avLst/>
          </a:prstGeom>
        </p:spPr>
        <p:txBody>
          <a:bodyPr wrap="square">
            <a:spAutoFit/>
          </a:bodyPr>
          <a:lstStyle/>
          <a:p>
            <a:r>
              <a:rPr lang="en-US" altLang="zh-CN" kern="100" dirty="0">
                <a:latin typeface="宋体" panose="02010600030101010101" pitchFamily="2" charset="-122"/>
                <a:cs typeface="宋体" panose="02010600030101010101" pitchFamily="2" charset="-122"/>
              </a:rPr>
              <a:t>4</a:t>
            </a:r>
            <a:r>
              <a:rPr lang="zh-CN" altLang="zh-CN" kern="100" dirty="0">
                <a:latin typeface="Times New Roman" panose="02020603050405020304" pitchFamily="18" charset="0"/>
                <a:cs typeface="宋体" panose="02010600030101010101" pitchFamily="2" charset="-122"/>
              </a:rPr>
              <a:t>、</a:t>
            </a:r>
            <a:r>
              <a:rPr lang="zh-CN" altLang="zh-CN" kern="0" dirty="0">
                <a:latin typeface="Times New Roman" panose="02020603050405020304" pitchFamily="18" charset="0"/>
                <a:cs typeface="宋体" panose="02010600030101010101" pitchFamily="2" charset="-122"/>
              </a:rPr>
              <a:t>直接标价法下</a:t>
            </a:r>
            <a:r>
              <a:rPr lang="en-US" altLang="zh-CN" kern="0" dirty="0">
                <a:latin typeface="Times New Roman" panose="02020603050405020304" pitchFamily="18" charset="0"/>
                <a:cs typeface="宋体" panose="02010600030101010101" pitchFamily="2" charset="-122"/>
              </a:rPr>
              <a:t>,</a:t>
            </a:r>
            <a:r>
              <a:rPr lang="zh-CN" altLang="zh-CN" kern="0" dirty="0">
                <a:latin typeface="Times New Roman" panose="02020603050405020304" pitchFamily="18" charset="0"/>
                <a:cs typeface="宋体" panose="02010600030101010101" pitchFamily="2" charset="-122"/>
              </a:rPr>
              <a:t>远期汇率高于即期汇率的差额是</a:t>
            </a:r>
            <a:endParaRPr lang="zh-CN" altLang="zh-CN" sz="1400" kern="100" dirty="0">
              <a:latin typeface="Times New Roman" panose="02020603050405020304" pitchFamily="18" charset="0"/>
            </a:endParaRPr>
          </a:p>
          <a:p>
            <a:r>
              <a:rPr lang="en-US" altLang="zh-CN" kern="0" dirty="0">
                <a:latin typeface="宋体" panose="02010600030101010101" pitchFamily="2" charset="-122"/>
                <a:cs typeface="宋体" panose="02010600030101010101" pitchFamily="2" charset="-122"/>
              </a:rPr>
              <a:t>A</a:t>
            </a:r>
            <a:r>
              <a:rPr lang="zh-CN" altLang="zh-CN" kern="0" dirty="0">
                <a:latin typeface="Times New Roman" panose="02020603050405020304" pitchFamily="18" charset="0"/>
                <a:cs typeface="宋体" panose="02010600030101010101" pitchFamily="2" charset="-122"/>
              </a:rPr>
              <a:t>、贴水</a:t>
            </a:r>
            <a:endParaRPr lang="zh-CN" altLang="zh-CN" sz="1400" kern="100" dirty="0">
              <a:latin typeface="Times New Roman" panose="02020603050405020304" pitchFamily="18" charset="0"/>
            </a:endParaRPr>
          </a:p>
          <a:p>
            <a:r>
              <a:rPr lang="en-US" altLang="zh-CN" kern="0" dirty="0">
                <a:latin typeface="宋体" panose="02010600030101010101" pitchFamily="2" charset="-122"/>
                <a:cs typeface="宋体" panose="02010600030101010101" pitchFamily="2" charset="-122"/>
              </a:rPr>
              <a:t>B</a:t>
            </a:r>
            <a:r>
              <a:rPr lang="zh-CN" altLang="zh-CN" kern="0" dirty="0">
                <a:latin typeface="Times New Roman" panose="02020603050405020304" pitchFamily="18" charset="0"/>
                <a:cs typeface="宋体" panose="02010600030101010101" pitchFamily="2" charset="-122"/>
              </a:rPr>
              <a:t>、多头</a:t>
            </a:r>
            <a:endParaRPr lang="zh-CN" altLang="zh-CN" sz="1400" kern="100" dirty="0">
              <a:latin typeface="Times New Roman" panose="02020603050405020304" pitchFamily="18" charset="0"/>
            </a:endParaRPr>
          </a:p>
          <a:p>
            <a:r>
              <a:rPr lang="en-US" altLang="zh-CN" kern="0" dirty="0">
                <a:latin typeface="宋体" panose="02010600030101010101" pitchFamily="2" charset="-122"/>
                <a:cs typeface="宋体" panose="02010600030101010101" pitchFamily="2" charset="-122"/>
              </a:rPr>
              <a:t>C</a:t>
            </a:r>
            <a:r>
              <a:rPr lang="zh-CN" altLang="zh-CN" kern="0" dirty="0">
                <a:latin typeface="Times New Roman" panose="02020603050405020304" pitchFamily="18" charset="0"/>
                <a:cs typeface="宋体" panose="02010600030101010101" pitchFamily="2" charset="-122"/>
              </a:rPr>
              <a:t>、空头</a:t>
            </a:r>
            <a:endParaRPr lang="zh-CN" altLang="zh-CN" sz="1400" kern="100" dirty="0">
              <a:latin typeface="Times New Roman" panose="02020603050405020304" pitchFamily="18" charset="0"/>
            </a:endParaRPr>
          </a:p>
          <a:p>
            <a:r>
              <a:rPr lang="en-US" altLang="zh-CN" kern="0" dirty="0">
                <a:latin typeface="宋体" panose="02010600030101010101" pitchFamily="2" charset="-122"/>
                <a:cs typeface="宋体" panose="02010600030101010101" pitchFamily="2" charset="-122"/>
              </a:rPr>
              <a:t>D</a:t>
            </a:r>
            <a:r>
              <a:rPr lang="zh-CN" altLang="zh-CN" kern="0" dirty="0">
                <a:latin typeface="Times New Roman" panose="02020603050405020304" pitchFamily="18" charset="0"/>
                <a:cs typeface="宋体" panose="02010600030101010101" pitchFamily="2" charset="-122"/>
              </a:rPr>
              <a:t>、升水</a:t>
            </a:r>
            <a:endParaRPr lang="zh-CN" altLang="zh-CN" sz="1400" kern="100" dirty="0">
              <a:latin typeface="Times New Roman" panose="02020603050405020304" pitchFamily="18" charset="0"/>
            </a:endParaRPr>
          </a:p>
        </p:txBody>
      </p:sp>
      <p:sp>
        <p:nvSpPr>
          <p:cNvPr id="10" name="矩形 9"/>
          <p:cNvSpPr/>
          <p:nvPr/>
        </p:nvSpPr>
        <p:spPr>
          <a:xfrm>
            <a:off x="3921627" y="2886577"/>
            <a:ext cx="300082" cy="369332"/>
          </a:xfrm>
          <a:prstGeom prst="rect">
            <a:avLst/>
          </a:prstGeom>
        </p:spPr>
        <p:txBody>
          <a:bodyPr wrap="none">
            <a:spAutoFit/>
          </a:bodyPr>
          <a:lstStyle/>
          <a:p>
            <a:r>
              <a:rPr lang="en-US" altLang="zh-CN" kern="100" dirty="0">
                <a:latin typeface="宋体" panose="02010600030101010101" pitchFamily="2" charset="-122"/>
                <a:cs typeface="宋体" panose="02010600030101010101" pitchFamily="2" charset="-122"/>
              </a:rPr>
              <a:t>D</a:t>
            </a:r>
            <a:endParaRPr lang="zh-CN" altLang="en-US" dirty="0"/>
          </a:p>
        </p:txBody>
      </p:sp>
      <p:sp>
        <p:nvSpPr>
          <p:cNvPr id="11" name="矩形 10"/>
          <p:cNvSpPr/>
          <p:nvPr/>
        </p:nvSpPr>
        <p:spPr>
          <a:xfrm>
            <a:off x="1400" y="713378"/>
            <a:ext cx="944489" cy="369332"/>
          </a:xfrm>
          <a:prstGeom prst="rect">
            <a:avLst/>
          </a:prstGeom>
        </p:spPr>
        <p:txBody>
          <a:bodyPr wrap="none">
            <a:spAutoFit/>
          </a:bodyPr>
          <a:lstStyle/>
          <a:p>
            <a:r>
              <a:rPr lang="en-US" altLang="zh-CN" dirty="0" smtClean="0"/>
              <a:t>2020.10</a:t>
            </a:r>
            <a:endParaRPr lang="en-US" altLang="zh-CN" dirty="0"/>
          </a:p>
        </p:txBody>
      </p:sp>
      <p:sp>
        <p:nvSpPr>
          <p:cNvPr id="12" name="矩形 11"/>
          <p:cNvSpPr/>
          <p:nvPr/>
        </p:nvSpPr>
        <p:spPr>
          <a:xfrm>
            <a:off x="135325" y="988043"/>
            <a:ext cx="4572000" cy="1477328"/>
          </a:xfrm>
          <a:prstGeom prst="rect">
            <a:avLst/>
          </a:prstGeom>
        </p:spPr>
        <p:txBody>
          <a:bodyPr>
            <a:spAutoFit/>
          </a:bodyPr>
          <a:lstStyle/>
          <a:p>
            <a:r>
              <a:rPr lang="en-US" altLang="zh-CN" kern="0" dirty="0">
                <a:latin typeface="Times New Roman" panose="02020603050405020304" pitchFamily="18" charset="0"/>
                <a:cs typeface="宋体" panose="02010600030101010101" pitchFamily="2" charset="-122"/>
              </a:rPr>
              <a:t>5</a:t>
            </a:r>
            <a:r>
              <a:rPr lang="zh-CN" altLang="zh-CN" kern="0" dirty="0">
                <a:latin typeface="Times New Roman" panose="02020603050405020304" pitchFamily="18" charset="0"/>
                <a:cs typeface="宋体" panose="02010600030101010101" pitchFamily="2" charset="-122"/>
              </a:rPr>
              <a:t>、目前实行直接标价法的国家是</a:t>
            </a:r>
          </a:p>
          <a:p>
            <a:r>
              <a:rPr lang="en-US" altLang="zh-CN" kern="0" dirty="0">
                <a:latin typeface="Times New Roman" panose="02020603050405020304" pitchFamily="18" charset="0"/>
                <a:cs typeface="宋体" panose="02010600030101010101" pitchFamily="2" charset="-122"/>
              </a:rPr>
              <a:t>A</a:t>
            </a:r>
            <a:r>
              <a:rPr lang="zh-CN" altLang="zh-CN" kern="0" dirty="0">
                <a:latin typeface="Times New Roman" panose="02020603050405020304" pitchFamily="18" charset="0"/>
                <a:cs typeface="宋体" panose="02010600030101010101" pitchFamily="2" charset="-122"/>
              </a:rPr>
              <a:t>、美国</a:t>
            </a:r>
          </a:p>
          <a:p>
            <a:r>
              <a:rPr lang="en-US" altLang="zh-CN" kern="0" dirty="0">
                <a:latin typeface="Times New Roman" panose="02020603050405020304" pitchFamily="18" charset="0"/>
                <a:cs typeface="宋体" panose="02010600030101010101" pitchFamily="2" charset="-122"/>
              </a:rPr>
              <a:t>B</a:t>
            </a:r>
            <a:r>
              <a:rPr lang="zh-CN" altLang="zh-CN" kern="0" dirty="0">
                <a:latin typeface="Times New Roman" panose="02020603050405020304" pitchFamily="18" charset="0"/>
                <a:cs typeface="宋体" panose="02010600030101010101" pitchFamily="2" charset="-122"/>
              </a:rPr>
              <a:t>、英国</a:t>
            </a:r>
          </a:p>
          <a:p>
            <a:r>
              <a:rPr lang="en-US" altLang="zh-CN" kern="0" dirty="0">
                <a:latin typeface="Times New Roman" panose="02020603050405020304" pitchFamily="18" charset="0"/>
                <a:cs typeface="宋体" panose="02010600030101010101" pitchFamily="2" charset="-122"/>
              </a:rPr>
              <a:t>C</a:t>
            </a:r>
            <a:r>
              <a:rPr lang="zh-CN" altLang="zh-CN" kern="0" dirty="0">
                <a:latin typeface="Times New Roman" panose="02020603050405020304" pitchFamily="18" charset="0"/>
                <a:cs typeface="宋体" panose="02010600030101010101" pitchFamily="2" charset="-122"/>
              </a:rPr>
              <a:t>、澳大利亚</a:t>
            </a:r>
          </a:p>
          <a:p>
            <a:r>
              <a:rPr lang="en-US" altLang="zh-CN" kern="0" dirty="0">
                <a:latin typeface="Times New Roman" panose="02020603050405020304" pitchFamily="18" charset="0"/>
                <a:cs typeface="宋体" panose="02010600030101010101" pitchFamily="2" charset="-122"/>
              </a:rPr>
              <a:t>D</a:t>
            </a:r>
            <a:r>
              <a:rPr lang="zh-CN" altLang="zh-CN" kern="0" dirty="0">
                <a:latin typeface="Times New Roman" panose="02020603050405020304" pitchFamily="18" charset="0"/>
                <a:cs typeface="宋体" panose="02010600030101010101" pitchFamily="2" charset="-122"/>
              </a:rPr>
              <a:t>、中国</a:t>
            </a:r>
          </a:p>
        </p:txBody>
      </p:sp>
      <p:sp>
        <p:nvSpPr>
          <p:cNvPr id="13" name="矩形 12"/>
          <p:cNvSpPr/>
          <p:nvPr/>
        </p:nvSpPr>
        <p:spPr>
          <a:xfrm>
            <a:off x="3448017" y="1454240"/>
            <a:ext cx="300082" cy="369332"/>
          </a:xfrm>
          <a:prstGeom prst="rect">
            <a:avLst/>
          </a:prstGeom>
        </p:spPr>
        <p:txBody>
          <a:bodyPr wrap="none">
            <a:spAutoFit/>
          </a:bodyPr>
          <a:lstStyle/>
          <a:p>
            <a:r>
              <a:rPr lang="en-US" altLang="zh-CN" kern="100" dirty="0">
                <a:latin typeface="宋体" panose="02010600030101010101" pitchFamily="2" charset="-122"/>
                <a:cs typeface="宋体" panose="02010600030101010101" pitchFamily="2" charset="-122"/>
              </a:rPr>
              <a:t>D</a:t>
            </a:r>
            <a:endParaRPr lang="zh-CN" altLang="en-US" dirty="0"/>
          </a:p>
        </p:txBody>
      </p:sp>
    </p:spTree>
    <p:extLst>
      <p:ext uri="{BB962C8B-B14F-4D97-AF65-F5344CB8AC3E}">
        <p14:creationId xmlns:p14="http://schemas.microsoft.com/office/powerpoint/2010/main" val="255182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A24B717B-1CCA-4998-B427-9669F86BA2F0}" type="slidenum">
              <a:rPr lang="en-US" altLang="zh-CN" smtClean="0"/>
              <a:pPr/>
              <a:t>14</a:t>
            </a:fld>
            <a:endParaRPr lang="en-US" altLang="zh-CN"/>
          </a:p>
        </p:txBody>
      </p:sp>
      <p:sp>
        <p:nvSpPr>
          <p:cNvPr id="3" name="矩形 2"/>
          <p:cNvSpPr/>
          <p:nvPr/>
        </p:nvSpPr>
        <p:spPr>
          <a:xfrm>
            <a:off x="94888" y="686118"/>
            <a:ext cx="6331789" cy="1200329"/>
          </a:xfrm>
          <a:prstGeom prst="rect">
            <a:avLst/>
          </a:prstGeom>
        </p:spPr>
        <p:txBody>
          <a:bodyPr wrap="square">
            <a:spAutoFit/>
          </a:bodyPr>
          <a:lstStyle/>
          <a:p>
            <a:endParaRPr lang="en-US" altLang="zh-CN" dirty="0" smtClean="0"/>
          </a:p>
          <a:p>
            <a:r>
              <a:rPr lang="en-US" altLang="zh-CN" dirty="0" smtClean="0"/>
              <a:t>2019.4</a:t>
            </a:r>
          </a:p>
          <a:p>
            <a:r>
              <a:rPr lang="en-US" altLang="zh-CN" dirty="0" smtClean="0"/>
              <a:t>4</a:t>
            </a:r>
            <a:r>
              <a:rPr lang="en-US" altLang="zh-CN" dirty="0"/>
              <a:t>.</a:t>
            </a:r>
            <a:r>
              <a:rPr lang="zh-CN" altLang="en-US" dirty="0"/>
              <a:t>直接标价法下远期汇率低于即期汇率的差额是</a:t>
            </a:r>
          </a:p>
          <a:p>
            <a:r>
              <a:rPr lang="en-US" altLang="zh-CN" dirty="0"/>
              <a:t>A.</a:t>
            </a:r>
            <a:r>
              <a:rPr lang="zh-CN" altLang="en-US" dirty="0"/>
              <a:t>升水       </a:t>
            </a:r>
            <a:r>
              <a:rPr lang="en-US" altLang="zh-CN" dirty="0"/>
              <a:t>B.</a:t>
            </a:r>
            <a:r>
              <a:rPr lang="zh-CN" altLang="en-US" dirty="0"/>
              <a:t>贴水       </a:t>
            </a:r>
            <a:r>
              <a:rPr lang="en-US" altLang="zh-CN" dirty="0"/>
              <a:t>C.</a:t>
            </a:r>
            <a:r>
              <a:rPr lang="zh-CN" altLang="en-US" dirty="0"/>
              <a:t>多头            </a:t>
            </a:r>
            <a:r>
              <a:rPr lang="en-US" altLang="zh-CN" dirty="0"/>
              <a:t>D.</a:t>
            </a:r>
            <a:r>
              <a:rPr lang="zh-CN" altLang="en-US" dirty="0"/>
              <a:t>空头</a:t>
            </a:r>
          </a:p>
        </p:txBody>
      </p:sp>
      <p:sp>
        <p:nvSpPr>
          <p:cNvPr id="4" name="Rectangle 2"/>
          <p:cNvSpPr txBox="1">
            <a:spLocks noChangeArrowheads="1"/>
          </p:cNvSpPr>
          <p:nvPr/>
        </p:nvSpPr>
        <p:spPr>
          <a:xfrm>
            <a:off x="473645" y="395396"/>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000" b="1" dirty="0" smtClean="0">
                <a:solidFill>
                  <a:srgbClr val="FF0000"/>
                </a:solidFill>
                <a:latin typeface="微软雅黑" panose="020B0503020204020204" pitchFamily="34" charset="-122"/>
                <a:ea typeface="微软雅黑" panose="020B0503020204020204" pitchFamily="34" charset="-122"/>
              </a:rPr>
              <a:t>真题演练</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
        <p:nvSpPr>
          <p:cNvPr id="5" name="矩形 4"/>
          <p:cNvSpPr/>
          <p:nvPr/>
        </p:nvSpPr>
        <p:spPr>
          <a:xfrm>
            <a:off x="5155204" y="1154177"/>
            <a:ext cx="300082" cy="369332"/>
          </a:xfrm>
          <a:prstGeom prst="rect">
            <a:avLst/>
          </a:prstGeom>
        </p:spPr>
        <p:txBody>
          <a:bodyPr wrap="none">
            <a:spAutoFit/>
          </a:bodyPr>
          <a:lstStyle/>
          <a:p>
            <a:r>
              <a:rPr lang="en-US" altLang="zh-CN" kern="100" dirty="0">
                <a:latin typeface="宋体" panose="02010600030101010101" pitchFamily="2" charset="-122"/>
                <a:cs typeface="宋体" panose="02010600030101010101" pitchFamily="2" charset="-122"/>
              </a:rPr>
              <a:t>B</a:t>
            </a:r>
            <a:endParaRPr lang="zh-CN" altLang="en-US" dirty="0"/>
          </a:p>
        </p:txBody>
      </p:sp>
      <p:sp>
        <p:nvSpPr>
          <p:cNvPr id="6" name="矩形 5"/>
          <p:cNvSpPr/>
          <p:nvPr/>
        </p:nvSpPr>
        <p:spPr>
          <a:xfrm>
            <a:off x="94888" y="2259492"/>
            <a:ext cx="8250807" cy="1200329"/>
          </a:xfrm>
          <a:prstGeom prst="rect">
            <a:avLst/>
          </a:prstGeom>
        </p:spPr>
        <p:txBody>
          <a:bodyPr wrap="square">
            <a:spAutoFit/>
          </a:bodyPr>
          <a:lstStyle/>
          <a:p>
            <a:r>
              <a:rPr lang="en-US" altLang="zh-CN" dirty="0" smtClean="0"/>
              <a:t>2017.10</a:t>
            </a:r>
          </a:p>
          <a:p>
            <a:r>
              <a:rPr lang="en-US" altLang="zh-CN" dirty="0" smtClean="0"/>
              <a:t>22</a:t>
            </a:r>
            <a:r>
              <a:rPr lang="zh-CN" altLang="en-US" dirty="0"/>
              <a:t>．根据制定汇率的方法不同，汇率分为</a:t>
            </a:r>
          </a:p>
          <a:p>
            <a:r>
              <a:rPr lang="zh-CN" altLang="en-US" dirty="0"/>
              <a:t>    </a:t>
            </a:r>
            <a:r>
              <a:rPr lang="en-US" altLang="zh-CN" dirty="0"/>
              <a:t>A</a:t>
            </a:r>
            <a:r>
              <a:rPr lang="zh-CN" altLang="en-US" dirty="0"/>
              <a:t>．即期汇率       </a:t>
            </a:r>
            <a:r>
              <a:rPr lang="en-US" altLang="zh-CN" dirty="0"/>
              <a:t>B</a:t>
            </a:r>
            <a:r>
              <a:rPr lang="zh-CN" altLang="en-US" dirty="0"/>
              <a:t>．远期汇率        </a:t>
            </a:r>
            <a:r>
              <a:rPr lang="en-US" altLang="zh-CN" dirty="0"/>
              <a:t>C</a:t>
            </a:r>
            <a:r>
              <a:rPr lang="zh-CN" altLang="en-US" dirty="0"/>
              <a:t>．基准汇率        </a:t>
            </a:r>
            <a:r>
              <a:rPr lang="en-US" altLang="zh-CN" dirty="0"/>
              <a:t>D</a:t>
            </a:r>
            <a:r>
              <a:rPr lang="zh-CN" altLang="en-US" dirty="0"/>
              <a:t>．套算汇率</a:t>
            </a:r>
          </a:p>
          <a:p>
            <a:r>
              <a:rPr lang="zh-CN" altLang="en-US" dirty="0"/>
              <a:t>    </a:t>
            </a:r>
            <a:r>
              <a:rPr lang="en-US" altLang="zh-CN" dirty="0"/>
              <a:t>E</a:t>
            </a:r>
            <a:r>
              <a:rPr lang="zh-CN" altLang="en-US" dirty="0"/>
              <a:t>．实际汇率</a:t>
            </a:r>
          </a:p>
        </p:txBody>
      </p:sp>
      <p:sp>
        <p:nvSpPr>
          <p:cNvPr id="7" name="矩形 6"/>
          <p:cNvSpPr/>
          <p:nvPr/>
        </p:nvSpPr>
        <p:spPr>
          <a:xfrm>
            <a:off x="4648923" y="2475887"/>
            <a:ext cx="415498" cy="369332"/>
          </a:xfrm>
          <a:prstGeom prst="rect">
            <a:avLst/>
          </a:prstGeom>
        </p:spPr>
        <p:txBody>
          <a:bodyPr wrap="none">
            <a:spAutoFit/>
          </a:bodyPr>
          <a:lstStyle/>
          <a:p>
            <a:r>
              <a:rPr lang="en-US" altLang="zh-CN" kern="100" dirty="0">
                <a:latin typeface="宋体" panose="02010600030101010101" pitchFamily="2" charset="-122"/>
                <a:cs typeface="宋体" panose="02010600030101010101" pitchFamily="2" charset="-122"/>
              </a:rPr>
              <a:t>CD</a:t>
            </a:r>
            <a:endParaRPr lang="zh-CN" altLang="en-US" dirty="0"/>
          </a:p>
        </p:txBody>
      </p:sp>
      <p:sp>
        <p:nvSpPr>
          <p:cNvPr id="8" name="矩形 7"/>
          <p:cNvSpPr/>
          <p:nvPr/>
        </p:nvSpPr>
        <p:spPr>
          <a:xfrm>
            <a:off x="94888" y="3648200"/>
            <a:ext cx="1803699" cy="369332"/>
          </a:xfrm>
          <a:prstGeom prst="rect">
            <a:avLst/>
          </a:prstGeom>
        </p:spPr>
        <p:txBody>
          <a:bodyPr wrap="none">
            <a:spAutoFit/>
          </a:bodyPr>
          <a:lstStyle/>
          <a:p>
            <a:r>
              <a:rPr lang="en-US" altLang="zh-CN" dirty="0"/>
              <a:t>27</a:t>
            </a:r>
            <a:r>
              <a:rPr lang="zh-CN" altLang="en-US" dirty="0"/>
              <a:t>．直接标价法</a:t>
            </a:r>
          </a:p>
        </p:txBody>
      </p:sp>
      <p:sp>
        <p:nvSpPr>
          <p:cNvPr id="9" name="矩形 8"/>
          <p:cNvSpPr/>
          <p:nvPr/>
        </p:nvSpPr>
        <p:spPr>
          <a:xfrm>
            <a:off x="1958969" y="3648200"/>
            <a:ext cx="4572000" cy="646331"/>
          </a:xfrm>
          <a:prstGeom prst="rect">
            <a:avLst/>
          </a:prstGeom>
        </p:spPr>
        <p:txBody>
          <a:bodyPr>
            <a:spAutoFit/>
          </a:bodyPr>
          <a:lstStyle/>
          <a:p>
            <a:r>
              <a:rPr lang="zh-CN" altLang="en-US" dirty="0"/>
              <a:t>指以一定单位的外国货币为标准</a:t>
            </a:r>
            <a:r>
              <a:rPr lang="zh-CN" altLang="en-US" dirty="0" smtClean="0"/>
              <a:t>，折算</a:t>
            </a:r>
            <a:r>
              <a:rPr lang="zh-CN" altLang="en-US" dirty="0"/>
              <a:t>成若干单位的本国货币来表示汇率。</a:t>
            </a:r>
          </a:p>
        </p:txBody>
      </p:sp>
      <p:sp>
        <p:nvSpPr>
          <p:cNvPr id="10" name="矩形 9"/>
          <p:cNvSpPr/>
          <p:nvPr/>
        </p:nvSpPr>
        <p:spPr>
          <a:xfrm>
            <a:off x="105090" y="4294531"/>
            <a:ext cx="8514272" cy="1754326"/>
          </a:xfrm>
          <a:prstGeom prst="rect">
            <a:avLst/>
          </a:prstGeom>
        </p:spPr>
        <p:txBody>
          <a:bodyPr wrap="square">
            <a:spAutoFit/>
          </a:bodyPr>
          <a:lstStyle/>
          <a:p>
            <a:pPr algn="just">
              <a:spcAft>
                <a:spcPts val="0"/>
              </a:spcAft>
            </a:pPr>
            <a:r>
              <a:rPr lang="en-US" altLang="zh-CN" kern="100" dirty="0" smtClean="0">
                <a:latin typeface="宋体" panose="02010600030101010101" pitchFamily="2" charset="-122"/>
                <a:cs typeface="宋体" panose="02010600030101010101" pitchFamily="2" charset="-122"/>
              </a:rPr>
              <a:t>2016.04</a:t>
            </a:r>
          </a:p>
          <a:p>
            <a:pPr algn="just">
              <a:spcAft>
                <a:spcPts val="0"/>
              </a:spcAft>
            </a:pPr>
            <a:r>
              <a:rPr lang="en-US" altLang="zh-CN" kern="100" dirty="0" smtClean="0">
                <a:latin typeface="宋体" panose="02010600030101010101" pitchFamily="2" charset="-122"/>
                <a:cs typeface="宋体" panose="02010600030101010101" pitchFamily="2" charset="-122"/>
              </a:rPr>
              <a:t>5</a:t>
            </a:r>
            <a:r>
              <a:rPr lang="en-US" altLang="zh-CN" kern="100" dirty="0">
                <a:latin typeface="宋体" panose="02010600030101010101" pitchFamily="2" charset="-122"/>
                <a:cs typeface="宋体" panose="02010600030101010101" pitchFamily="2" charset="-122"/>
              </a:rPr>
              <a:t>. </a:t>
            </a:r>
            <a:r>
              <a:rPr lang="zh-CN" altLang="zh-CN" kern="100" dirty="0">
                <a:latin typeface="Times New Roman" panose="02020603050405020304" pitchFamily="18" charset="0"/>
                <a:cs typeface="宋体" panose="02010600030101010101" pitchFamily="2" charset="-122"/>
              </a:rPr>
              <a:t>实际汇率等于</a:t>
            </a:r>
            <a:endParaRPr lang="zh-CN" altLang="zh-CN" sz="1600" kern="100" dirty="0">
              <a:latin typeface="Times New Roman" panose="02020603050405020304" pitchFamily="18" charset="0"/>
            </a:endParaRPr>
          </a:p>
          <a:p>
            <a:pPr indent="279400" algn="just">
              <a:spcAft>
                <a:spcPts val="0"/>
              </a:spcAft>
            </a:pPr>
            <a:r>
              <a:rPr lang="en-US" altLang="zh-CN" kern="100" dirty="0">
                <a:latin typeface="宋体" panose="02010600030101010101" pitchFamily="2" charset="-122"/>
                <a:cs typeface="宋体" panose="02010600030101010101" pitchFamily="2" charset="-122"/>
              </a:rPr>
              <a:t>A.</a:t>
            </a:r>
            <a:r>
              <a:rPr lang="zh-CN" altLang="zh-CN" kern="100" dirty="0">
                <a:latin typeface="Times New Roman" panose="02020603050405020304" pitchFamily="18" charset="0"/>
                <a:cs typeface="宋体" panose="02010600030101010101" pitchFamily="2" charset="-122"/>
              </a:rPr>
              <a:t>名义汇率</a:t>
            </a:r>
            <a:r>
              <a:rPr lang="en-US" altLang="zh-CN" kern="100" dirty="0">
                <a:latin typeface="Times New Roman" panose="02020603050405020304" pitchFamily="18" charset="0"/>
                <a:cs typeface="宋体" panose="02010600030101010101" pitchFamily="2" charset="-122"/>
              </a:rPr>
              <a:t>-</a:t>
            </a:r>
            <a:r>
              <a:rPr lang="zh-CN" altLang="zh-CN" kern="100" dirty="0">
                <a:latin typeface="Times New Roman" panose="02020603050405020304" pitchFamily="18" charset="0"/>
                <a:cs typeface="宋体" panose="02010600030101010101" pitchFamily="2" charset="-122"/>
              </a:rPr>
              <a:t>物价指数</a:t>
            </a:r>
            <a:endParaRPr lang="zh-CN" altLang="zh-CN" sz="1600" kern="100" dirty="0">
              <a:latin typeface="Times New Roman" panose="02020603050405020304" pitchFamily="18" charset="0"/>
            </a:endParaRPr>
          </a:p>
          <a:p>
            <a:pPr indent="279400" algn="just">
              <a:spcAft>
                <a:spcPts val="0"/>
              </a:spcAft>
            </a:pPr>
            <a:r>
              <a:rPr lang="en-US" altLang="zh-CN" kern="100" dirty="0">
                <a:latin typeface="宋体" panose="02010600030101010101" pitchFamily="2" charset="-122"/>
                <a:cs typeface="宋体" panose="02010600030101010101" pitchFamily="2" charset="-122"/>
              </a:rPr>
              <a:t>B.</a:t>
            </a:r>
            <a:r>
              <a:rPr lang="zh-CN" altLang="zh-CN" kern="100" dirty="0">
                <a:latin typeface="Times New Roman" panose="02020603050405020304" pitchFamily="18" charset="0"/>
                <a:cs typeface="宋体" panose="02010600030101010101" pitchFamily="2" charset="-122"/>
              </a:rPr>
              <a:t>名义汇率</a:t>
            </a:r>
            <a:r>
              <a:rPr lang="en-US" altLang="zh-CN" kern="100" dirty="0">
                <a:latin typeface="Times New Roman" panose="02020603050405020304" pitchFamily="18" charset="0"/>
                <a:cs typeface="宋体" panose="02010600030101010101" pitchFamily="2" charset="-122"/>
              </a:rPr>
              <a:t>X (</a:t>
            </a:r>
            <a:r>
              <a:rPr lang="zh-CN" altLang="zh-CN" kern="100" dirty="0">
                <a:latin typeface="Times New Roman" panose="02020603050405020304" pitchFamily="18" charset="0"/>
                <a:cs typeface="宋体" panose="02010600030101010101" pitchFamily="2" charset="-122"/>
              </a:rPr>
              <a:t>外国价格指数／本国价格指数）</a:t>
            </a:r>
            <a:endParaRPr lang="zh-CN" altLang="zh-CN" sz="1600" kern="100" dirty="0">
              <a:latin typeface="Times New Roman" panose="02020603050405020304" pitchFamily="18" charset="0"/>
            </a:endParaRPr>
          </a:p>
          <a:p>
            <a:pPr indent="279400" algn="just">
              <a:spcAft>
                <a:spcPts val="0"/>
              </a:spcAft>
            </a:pPr>
            <a:r>
              <a:rPr lang="en-US" altLang="zh-CN" kern="100" dirty="0">
                <a:latin typeface="宋体" panose="02010600030101010101" pitchFamily="2" charset="-122"/>
                <a:cs typeface="宋体" panose="02010600030101010101" pitchFamily="2" charset="-122"/>
              </a:rPr>
              <a:t>C.</a:t>
            </a:r>
            <a:r>
              <a:rPr lang="zh-CN" altLang="zh-CN" kern="100" dirty="0">
                <a:latin typeface="Times New Roman" panose="02020603050405020304" pitchFamily="18" charset="0"/>
                <a:cs typeface="宋体" panose="02010600030101010101" pitchFamily="2" charset="-122"/>
              </a:rPr>
              <a:t>名义汇率</a:t>
            </a:r>
            <a:r>
              <a:rPr lang="en-US" altLang="zh-CN" kern="100" dirty="0">
                <a:latin typeface="Times New Roman" panose="02020603050405020304" pitchFamily="18" charset="0"/>
                <a:cs typeface="宋体" panose="02010600030101010101" pitchFamily="2" charset="-122"/>
              </a:rPr>
              <a:t>X </a:t>
            </a:r>
            <a:r>
              <a:rPr lang="zh-CN" altLang="zh-CN" kern="100" dirty="0">
                <a:latin typeface="Times New Roman" panose="02020603050405020304" pitchFamily="18" charset="0"/>
                <a:cs typeface="宋体" panose="02010600030101010101" pitchFamily="2" charset="-122"/>
              </a:rPr>
              <a:t>（外国价格指数＊本国价格指数</a:t>
            </a:r>
            <a:r>
              <a:rPr lang="en-US" altLang="zh-CN" kern="100" dirty="0">
                <a:latin typeface="Times New Roman" panose="02020603050405020304" pitchFamily="18" charset="0"/>
                <a:cs typeface="宋体" panose="02010600030101010101" pitchFamily="2" charset="-122"/>
              </a:rPr>
              <a:t>)</a:t>
            </a:r>
            <a:endParaRPr lang="zh-CN" altLang="zh-CN" sz="1600" kern="100" dirty="0">
              <a:latin typeface="Times New Roman" panose="02020603050405020304" pitchFamily="18" charset="0"/>
            </a:endParaRPr>
          </a:p>
          <a:p>
            <a:pPr indent="279400" algn="just">
              <a:spcAft>
                <a:spcPts val="0"/>
              </a:spcAft>
            </a:pPr>
            <a:r>
              <a:rPr lang="en-US" altLang="zh-CN" kern="100" dirty="0">
                <a:latin typeface="宋体" panose="02010600030101010101" pitchFamily="2" charset="-122"/>
                <a:cs typeface="宋体" panose="02010600030101010101" pitchFamily="2" charset="-122"/>
              </a:rPr>
              <a:t>D</a:t>
            </a:r>
            <a:r>
              <a:rPr lang="en-US" altLang="zh-CN" kern="100" dirty="0" smtClean="0">
                <a:latin typeface="宋体" panose="02010600030101010101" pitchFamily="2" charset="-122"/>
                <a:cs typeface="宋体" panose="02010600030101010101" pitchFamily="2" charset="-122"/>
              </a:rPr>
              <a:t>. </a:t>
            </a:r>
            <a:r>
              <a:rPr lang="zh-CN" altLang="zh-CN" kern="100" dirty="0" smtClean="0">
                <a:latin typeface="Times New Roman" panose="02020603050405020304" pitchFamily="18" charset="0"/>
                <a:cs typeface="宋体" panose="02010600030101010101" pitchFamily="2" charset="-122"/>
              </a:rPr>
              <a:t>名义</a:t>
            </a:r>
            <a:r>
              <a:rPr lang="zh-CN" altLang="zh-CN" kern="100" dirty="0">
                <a:latin typeface="Times New Roman" panose="02020603050405020304" pitchFamily="18" charset="0"/>
                <a:cs typeface="宋体" panose="02010600030101010101" pitchFamily="2" charset="-122"/>
              </a:rPr>
              <a:t>汇率</a:t>
            </a:r>
            <a:r>
              <a:rPr lang="en-US" altLang="zh-CN" kern="100" dirty="0">
                <a:latin typeface="Times New Roman" panose="02020603050405020304" pitchFamily="18" charset="0"/>
                <a:cs typeface="宋体" panose="02010600030101010101" pitchFamily="2" charset="-122"/>
              </a:rPr>
              <a:t>X </a:t>
            </a:r>
            <a:r>
              <a:rPr lang="zh-CN" altLang="zh-CN" kern="100" dirty="0">
                <a:latin typeface="Times New Roman" panose="02020603050405020304" pitchFamily="18" charset="0"/>
                <a:cs typeface="宋体" panose="02010600030101010101" pitchFamily="2" charset="-122"/>
              </a:rPr>
              <a:t>（外国价格指数</a:t>
            </a:r>
            <a:r>
              <a:rPr lang="en-US" altLang="zh-CN" kern="100" dirty="0">
                <a:latin typeface="Times New Roman" panose="02020603050405020304" pitchFamily="18" charset="0"/>
                <a:cs typeface="宋体" panose="02010600030101010101" pitchFamily="2" charset="-122"/>
              </a:rPr>
              <a:t>-</a:t>
            </a:r>
            <a:r>
              <a:rPr lang="zh-CN" altLang="zh-CN" kern="100" dirty="0">
                <a:latin typeface="Times New Roman" panose="02020603050405020304" pitchFamily="18" charset="0"/>
                <a:cs typeface="宋体" panose="02010600030101010101" pitchFamily="2" charset="-122"/>
              </a:rPr>
              <a:t>本国价格指数</a:t>
            </a:r>
            <a:r>
              <a:rPr lang="en-US" altLang="zh-CN" kern="100" dirty="0">
                <a:latin typeface="Times New Roman" panose="02020603050405020304" pitchFamily="18" charset="0"/>
                <a:cs typeface="宋体" panose="02010600030101010101" pitchFamily="2" charset="-122"/>
              </a:rPr>
              <a:t>)</a:t>
            </a:r>
            <a:endParaRPr lang="zh-CN" altLang="zh-CN" sz="1600" kern="100" dirty="0">
              <a:latin typeface="Times New Roman" panose="02020603050405020304" pitchFamily="18" charset="0"/>
            </a:endParaRPr>
          </a:p>
        </p:txBody>
      </p:sp>
      <p:sp>
        <p:nvSpPr>
          <p:cNvPr id="11" name="矩形 10"/>
          <p:cNvSpPr/>
          <p:nvPr/>
        </p:nvSpPr>
        <p:spPr>
          <a:xfrm>
            <a:off x="3110741" y="4533895"/>
            <a:ext cx="300082" cy="369332"/>
          </a:xfrm>
          <a:prstGeom prst="rect">
            <a:avLst/>
          </a:prstGeom>
        </p:spPr>
        <p:txBody>
          <a:bodyPr wrap="none">
            <a:spAutoFit/>
          </a:bodyPr>
          <a:lstStyle/>
          <a:p>
            <a:r>
              <a:rPr lang="en-US" altLang="zh-CN" kern="100" dirty="0">
                <a:latin typeface="宋体" panose="02010600030101010101" pitchFamily="2" charset="-122"/>
                <a:cs typeface="宋体" panose="02010600030101010101" pitchFamily="2" charset="-122"/>
              </a:rPr>
              <a:t>B</a:t>
            </a:r>
            <a:endParaRPr lang="zh-CN" altLang="en-US" dirty="0"/>
          </a:p>
        </p:txBody>
      </p:sp>
    </p:spTree>
    <p:extLst>
      <p:ext uri="{BB962C8B-B14F-4D97-AF65-F5344CB8AC3E}">
        <p14:creationId xmlns:p14="http://schemas.microsoft.com/office/powerpoint/2010/main" val="165677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A24B717B-1CCA-4998-B427-9669F86BA2F0}" type="slidenum">
              <a:rPr lang="en-US" altLang="zh-CN" smtClean="0"/>
              <a:pPr/>
              <a:t>15</a:t>
            </a:fld>
            <a:endParaRPr lang="en-US" altLang="zh-CN"/>
          </a:p>
        </p:txBody>
      </p:sp>
      <p:sp>
        <p:nvSpPr>
          <p:cNvPr id="3" name="矩形 2"/>
          <p:cNvSpPr/>
          <p:nvPr/>
        </p:nvSpPr>
        <p:spPr>
          <a:xfrm>
            <a:off x="146649" y="1058752"/>
            <a:ext cx="8358996" cy="1338828"/>
          </a:xfrm>
          <a:prstGeom prst="rect">
            <a:avLst/>
          </a:prstGeom>
        </p:spPr>
        <p:txBody>
          <a:bodyPr wrap="square">
            <a:spAutoFit/>
          </a:bodyPr>
          <a:lstStyle/>
          <a:p>
            <a:pPr>
              <a:lnSpc>
                <a:spcPct val="150000"/>
              </a:lnSpc>
            </a:pPr>
            <a:r>
              <a:rPr lang="en-US" altLang="zh-CN" kern="100" dirty="0">
                <a:latin typeface="宋体" panose="02010600030101010101" pitchFamily="2" charset="-122"/>
                <a:cs typeface="宋体" panose="02010600030101010101" pitchFamily="2" charset="-122"/>
              </a:rPr>
              <a:t>3</a:t>
            </a:r>
            <a:r>
              <a:rPr lang="zh-CN" altLang="zh-CN" kern="100" dirty="0">
                <a:latin typeface="Times New Roman" panose="02020603050405020304" pitchFamily="18" charset="0"/>
                <a:cs typeface="宋体" panose="02010600030101010101" pitchFamily="2" charset="-122"/>
              </a:rPr>
              <a:t>．按照制定方法的不同可将汇率划分为</a:t>
            </a:r>
            <a:endParaRPr lang="zh-CN" altLang="zh-CN" sz="1600" kern="100" dirty="0">
              <a:latin typeface="Times New Roman" panose="02020603050405020304" pitchFamily="18" charset="0"/>
            </a:endParaRPr>
          </a:p>
          <a:p>
            <a:pPr>
              <a:lnSpc>
                <a:spcPct val="150000"/>
              </a:lnSpc>
            </a:pPr>
            <a:r>
              <a:rPr lang="en-US" altLang="zh-CN" kern="100" dirty="0">
                <a:latin typeface="宋体" panose="02010600030101010101" pitchFamily="2" charset="-122"/>
                <a:cs typeface="宋体" panose="02010600030101010101" pitchFamily="2" charset="-122"/>
              </a:rPr>
              <a:t>  A</a:t>
            </a:r>
            <a:r>
              <a:rPr lang="zh-CN" altLang="zh-CN" kern="100" dirty="0">
                <a:latin typeface="Times New Roman" panose="02020603050405020304" pitchFamily="18" charset="0"/>
                <a:cs typeface="宋体" panose="02010600030101010101" pitchFamily="2" charset="-122"/>
              </a:rPr>
              <a:t>．即期汇率与远期汇率</a:t>
            </a:r>
            <a:r>
              <a:rPr lang="en-US" altLang="zh-CN" kern="100" dirty="0">
                <a:latin typeface="Times New Roman" panose="02020603050405020304" pitchFamily="18" charset="0"/>
                <a:cs typeface="宋体" panose="02010600030101010101" pitchFamily="2" charset="-122"/>
              </a:rPr>
              <a:t>          B</a:t>
            </a:r>
            <a:r>
              <a:rPr lang="zh-CN" altLang="zh-CN" kern="100" dirty="0">
                <a:latin typeface="Times New Roman" panose="02020603050405020304" pitchFamily="18" charset="0"/>
                <a:cs typeface="宋体" panose="02010600030101010101" pitchFamily="2" charset="-122"/>
              </a:rPr>
              <a:t>．基准汇率与套算汇率</a:t>
            </a:r>
            <a:endParaRPr lang="zh-CN" altLang="zh-CN" sz="1600" kern="100" dirty="0">
              <a:latin typeface="Times New Roman" panose="02020603050405020304" pitchFamily="18" charset="0"/>
            </a:endParaRPr>
          </a:p>
          <a:p>
            <a:pPr>
              <a:lnSpc>
                <a:spcPct val="150000"/>
              </a:lnSpc>
            </a:pPr>
            <a:r>
              <a:rPr lang="en-US" altLang="zh-CN" kern="100" dirty="0">
                <a:latin typeface="宋体" panose="02010600030101010101" pitchFamily="2" charset="-122"/>
                <a:cs typeface="宋体" panose="02010600030101010101" pitchFamily="2" charset="-122"/>
              </a:rPr>
              <a:t>  C</a:t>
            </a:r>
            <a:r>
              <a:rPr lang="zh-CN" altLang="zh-CN" kern="100" dirty="0">
                <a:latin typeface="Times New Roman" panose="02020603050405020304" pitchFamily="18" charset="0"/>
                <a:cs typeface="宋体" panose="02010600030101010101" pitchFamily="2" charset="-122"/>
              </a:rPr>
              <a:t>．买入汇率与卖出汇率</a:t>
            </a:r>
            <a:r>
              <a:rPr lang="en-US" altLang="zh-CN" kern="100" dirty="0">
                <a:latin typeface="Times New Roman" panose="02020603050405020304" pitchFamily="18" charset="0"/>
                <a:cs typeface="宋体" panose="02010600030101010101" pitchFamily="2" charset="-122"/>
              </a:rPr>
              <a:t>          D. </a:t>
            </a:r>
            <a:r>
              <a:rPr lang="zh-CN" altLang="zh-CN" kern="100" dirty="0">
                <a:latin typeface="Times New Roman" panose="02020603050405020304" pitchFamily="18" charset="0"/>
                <a:cs typeface="宋体" panose="02010600030101010101" pitchFamily="2" charset="-122"/>
              </a:rPr>
              <a:t>名义汇率与实际汇率</a:t>
            </a:r>
            <a:endParaRPr lang="zh-CN" altLang="zh-CN" sz="1600" kern="100" dirty="0">
              <a:latin typeface="Times New Roman" panose="02020603050405020304" pitchFamily="18" charset="0"/>
            </a:endParaRPr>
          </a:p>
        </p:txBody>
      </p:sp>
      <p:sp>
        <p:nvSpPr>
          <p:cNvPr id="4" name="Rectangle 2"/>
          <p:cNvSpPr txBox="1">
            <a:spLocks noChangeArrowheads="1"/>
          </p:cNvSpPr>
          <p:nvPr/>
        </p:nvSpPr>
        <p:spPr>
          <a:xfrm>
            <a:off x="473645" y="395396"/>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000" b="1" dirty="0" smtClean="0">
                <a:solidFill>
                  <a:srgbClr val="FF0000"/>
                </a:solidFill>
                <a:latin typeface="微软雅黑" panose="020B0503020204020204" pitchFamily="34" charset="-122"/>
                <a:ea typeface="微软雅黑" panose="020B0503020204020204" pitchFamily="34" charset="-122"/>
              </a:rPr>
              <a:t>真题演练</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
        <p:nvSpPr>
          <p:cNvPr id="5" name="矩形 4"/>
          <p:cNvSpPr/>
          <p:nvPr/>
        </p:nvSpPr>
        <p:spPr>
          <a:xfrm>
            <a:off x="59909" y="791239"/>
            <a:ext cx="944489" cy="369332"/>
          </a:xfrm>
          <a:prstGeom prst="rect">
            <a:avLst/>
          </a:prstGeom>
        </p:spPr>
        <p:txBody>
          <a:bodyPr wrap="none">
            <a:spAutoFit/>
          </a:bodyPr>
          <a:lstStyle/>
          <a:p>
            <a:r>
              <a:rPr lang="en-US" altLang="zh-CN" dirty="0" smtClean="0"/>
              <a:t>2015.10</a:t>
            </a:r>
            <a:endParaRPr lang="en-US" altLang="zh-CN" dirty="0"/>
          </a:p>
        </p:txBody>
      </p:sp>
      <p:sp>
        <p:nvSpPr>
          <p:cNvPr id="6" name="矩形 5"/>
          <p:cNvSpPr/>
          <p:nvPr/>
        </p:nvSpPr>
        <p:spPr>
          <a:xfrm>
            <a:off x="4583878" y="1160571"/>
            <a:ext cx="338554" cy="369332"/>
          </a:xfrm>
          <a:prstGeom prst="rect">
            <a:avLst/>
          </a:prstGeom>
        </p:spPr>
        <p:txBody>
          <a:bodyPr wrap="none">
            <a:spAutoFit/>
          </a:bodyPr>
          <a:lstStyle/>
          <a:p>
            <a:r>
              <a:rPr lang="en-US" altLang="zh-CN" kern="100" dirty="0">
                <a:latin typeface="Times New Roman" panose="02020603050405020304" pitchFamily="18" charset="0"/>
                <a:cs typeface="宋体" panose="02010600030101010101" pitchFamily="2" charset="-122"/>
              </a:rPr>
              <a:t>B</a:t>
            </a:r>
            <a:endParaRPr lang="zh-CN" altLang="en-US" dirty="0"/>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49" y="3038206"/>
            <a:ext cx="7580952" cy="1390476"/>
          </a:xfrm>
          <a:prstGeom prst="rect">
            <a:avLst/>
          </a:prstGeom>
        </p:spPr>
      </p:pic>
      <p:sp>
        <p:nvSpPr>
          <p:cNvPr id="10" name="矩形 9"/>
          <p:cNvSpPr/>
          <p:nvPr/>
        </p:nvSpPr>
        <p:spPr>
          <a:xfrm>
            <a:off x="0" y="2637675"/>
            <a:ext cx="827471" cy="369332"/>
          </a:xfrm>
          <a:prstGeom prst="rect">
            <a:avLst/>
          </a:prstGeom>
        </p:spPr>
        <p:txBody>
          <a:bodyPr wrap="none">
            <a:spAutoFit/>
          </a:bodyPr>
          <a:lstStyle/>
          <a:p>
            <a:r>
              <a:rPr lang="en-US" altLang="zh-CN" dirty="0" smtClean="0"/>
              <a:t>2014.4</a:t>
            </a:r>
            <a:endParaRPr lang="en-US" altLang="zh-CN" dirty="0"/>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649" y="4871950"/>
            <a:ext cx="4980952" cy="1171429"/>
          </a:xfrm>
          <a:prstGeom prst="rect">
            <a:avLst/>
          </a:prstGeom>
        </p:spPr>
      </p:pic>
      <p:sp>
        <p:nvSpPr>
          <p:cNvPr id="12" name="矩形 11"/>
          <p:cNvSpPr/>
          <p:nvPr/>
        </p:nvSpPr>
        <p:spPr>
          <a:xfrm>
            <a:off x="146649" y="4428682"/>
            <a:ext cx="827471" cy="369332"/>
          </a:xfrm>
          <a:prstGeom prst="rect">
            <a:avLst/>
          </a:prstGeom>
        </p:spPr>
        <p:txBody>
          <a:bodyPr wrap="none">
            <a:spAutoFit/>
          </a:bodyPr>
          <a:lstStyle/>
          <a:p>
            <a:r>
              <a:rPr lang="en-US" altLang="zh-CN" dirty="0" smtClean="0"/>
              <a:t>2013.7</a:t>
            </a:r>
            <a:endParaRPr lang="en-US" altLang="zh-CN" dirty="0"/>
          </a:p>
        </p:txBody>
      </p:sp>
    </p:spTree>
    <p:extLst>
      <p:ext uri="{BB962C8B-B14F-4D97-AF65-F5344CB8AC3E}">
        <p14:creationId xmlns:p14="http://schemas.microsoft.com/office/powerpoint/2010/main" val="7390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A24B717B-1CCA-4998-B427-9669F86BA2F0}" type="slidenum">
              <a:rPr lang="en-US" altLang="zh-CN" smtClean="0"/>
              <a:pPr/>
              <a:t>16</a:t>
            </a:fld>
            <a:endParaRPr lang="en-US" altLang="zh-CN"/>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283" y="1375080"/>
            <a:ext cx="5561905" cy="1219048"/>
          </a:xfrm>
          <a:prstGeom prst="rect">
            <a:avLst/>
          </a:prstGeom>
        </p:spPr>
      </p:pic>
      <p:sp>
        <p:nvSpPr>
          <p:cNvPr id="6" name="矩形 5"/>
          <p:cNvSpPr/>
          <p:nvPr/>
        </p:nvSpPr>
        <p:spPr>
          <a:xfrm>
            <a:off x="120770" y="872773"/>
            <a:ext cx="827471" cy="369332"/>
          </a:xfrm>
          <a:prstGeom prst="rect">
            <a:avLst/>
          </a:prstGeom>
        </p:spPr>
        <p:txBody>
          <a:bodyPr wrap="none">
            <a:spAutoFit/>
          </a:bodyPr>
          <a:lstStyle/>
          <a:p>
            <a:r>
              <a:rPr lang="en-US" altLang="zh-CN" dirty="0" smtClean="0"/>
              <a:t>2013.4</a:t>
            </a:r>
            <a:endParaRPr lang="en-US" altLang="zh-CN" dirty="0"/>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371" y="3107592"/>
            <a:ext cx="5209524" cy="809524"/>
          </a:xfrm>
          <a:prstGeom prst="rect">
            <a:avLst/>
          </a:prstGeom>
        </p:spPr>
      </p:pic>
      <p:sp>
        <p:nvSpPr>
          <p:cNvPr id="8" name="矩形 7"/>
          <p:cNvSpPr/>
          <p:nvPr/>
        </p:nvSpPr>
        <p:spPr>
          <a:xfrm>
            <a:off x="120770" y="2663646"/>
            <a:ext cx="827471" cy="369332"/>
          </a:xfrm>
          <a:prstGeom prst="rect">
            <a:avLst/>
          </a:prstGeom>
        </p:spPr>
        <p:txBody>
          <a:bodyPr wrap="none">
            <a:spAutoFit/>
          </a:bodyPr>
          <a:lstStyle/>
          <a:p>
            <a:r>
              <a:rPr lang="en-US" altLang="zh-CN" dirty="0" smtClean="0"/>
              <a:t>2012.7</a:t>
            </a:r>
            <a:endParaRPr lang="en-US" altLang="zh-CN" dirty="0"/>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462" y="4357308"/>
            <a:ext cx="6997219" cy="1638050"/>
          </a:xfrm>
          <a:prstGeom prst="rect">
            <a:avLst/>
          </a:prstGeom>
        </p:spPr>
      </p:pic>
      <p:sp>
        <p:nvSpPr>
          <p:cNvPr id="10" name="矩形 9"/>
          <p:cNvSpPr/>
          <p:nvPr/>
        </p:nvSpPr>
        <p:spPr>
          <a:xfrm>
            <a:off x="212308" y="3952546"/>
            <a:ext cx="827471" cy="369332"/>
          </a:xfrm>
          <a:prstGeom prst="rect">
            <a:avLst/>
          </a:prstGeom>
        </p:spPr>
        <p:txBody>
          <a:bodyPr wrap="none">
            <a:spAutoFit/>
          </a:bodyPr>
          <a:lstStyle/>
          <a:p>
            <a:r>
              <a:rPr lang="en-US" altLang="zh-CN" dirty="0" smtClean="0"/>
              <a:t>2011.4</a:t>
            </a:r>
            <a:endParaRPr lang="en-US" altLang="zh-CN" dirty="0"/>
          </a:p>
        </p:txBody>
      </p:sp>
      <p:sp>
        <p:nvSpPr>
          <p:cNvPr id="11" name="Rectangle 2"/>
          <p:cNvSpPr txBox="1">
            <a:spLocks noChangeArrowheads="1"/>
          </p:cNvSpPr>
          <p:nvPr/>
        </p:nvSpPr>
        <p:spPr>
          <a:xfrm>
            <a:off x="473645" y="395396"/>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000" b="1" dirty="0" smtClean="0">
                <a:solidFill>
                  <a:srgbClr val="FF0000"/>
                </a:solidFill>
                <a:latin typeface="微软雅黑" panose="020B0503020204020204" pitchFamily="34" charset="-122"/>
                <a:ea typeface="微软雅黑" panose="020B0503020204020204" pitchFamily="34" charset="-122"/>
              </a:rPr>
              <a:t>真题演练</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59219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1"/>
          </p:nvPr>
        </p:nvSpPr>
        <p:spPr/>
        <p:txBody>
          <a:bodyPr/>
          <a:lstStyle/>
          <a:p>
            <a:fld id="{A24B717B-1CCA-4998-B427-9669F86BA2F0}" type="slidenum">
              <a:rPr lang="en-US" altLang="zh-CN" smtClean="0"/>
              <a:pPr/>
              <a:t>17</a:t>
            </a:fld>
            <a:endParaRPr lang="en-US" altLang="zh-CN"/>
          </a:p>
        </p:txBody>
      </p:sp>
      <p:sp>
        <p:nvSpPr>
          <p:cNvPr id="5" name="Content Placeholder 2"/>
          <p:cNvSpPr txBox="1">
            <a:spLocks/>
          </p:cNvSpPr>
          <p:nvPr/>
        </p:nvSpPr>
        <p:spPr>
          <a:xfrm>
            <a:off x="74223" y="863810"/>
            <a:ext cx="8776479" cy="49530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r>
              <a:rPr lang="zh-CN" altLang="en-US" b="1" dirty="0" smtClean="0">
                <a:latin typeface="微软雅黑" panose="020B0503020204020204" pitchFamily="34" charset="-122"/>
                <a:ea typeface="微软雅黑" panose="020B0503020204020204" pitchFamily="34" charset="-122"/>
              </a:rPr>
              <a:t>一、汇率决定的各种理论</a:t>
            </a:r>
            <a:r>
              <a:rPr lang="en-US" altLang="zh-CN"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　</a:t>
            </a:r>
            <a:endParaRPr lang="en-US" altLang="zh-CN" b="1" dirty="0" smtClean="0">
              <a:latin typeface="微软雅黑" panose="020B0503020204020204" pitchFamily="34" charset="-122"/>
              <a:ea typeface="微软雅黑" panose="020B0503020204020204" pitchFamily="34" charset="-122"/>
            </a:endParaRPr>
          </a:p>
          <a:p>
            <a:pPr marL="0" indent="0">
              <a:buNone/>
            </a:pPr>
            <a:r>
              <a:rPr lang="zh-CN" altLang="en-US" b="1" dirty="0" smtClean="0">
                <a:solidFill>
                  <a:srgbClr val="FF0000"/>
                </a:solidFill>
                <a:latin typeface="微软雅黑" panose="020B0503020204020204" pitchFamily="34" charset="-122"/>
                <a:ea typeface="微软雅黑" panose="020B0503020204020204" pitchFamily="34" charset="-122"/>
              </a:rPr>
              <a:t>（一）国际借贷说（又称国际收支说）</a:t>
            </a:r>
            <a:endParaRPr lang="en-US" altLang="zh-CN" b="1" dirty="0" smtClean="0">
              <a:solidFill>
                <a:srgbClr val="FF0000"/>
              </a:solidFill>
              <a:latin typeface="微软雅黑" panose="020B0503020204020204" pitchFamily="34" charset="-122"/>
              <a:ea typeface="微软雅黑" panose="020B0503020204020204" pitchFamily="34" charset="-122"/>
            </a:endParaRPr>
          </a:p>
          <a:p>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r>
              <a:rPr lang="zh-CN" altLang="en-US" b="1" dirty="0" smtClean="0">
                <a:latin typeface="微软雅黑" panose="020B0503020204020204" pitchFamily="34" charset="-122"/>
                <a:ea typeface="微软雅黑" panose="020B0503020204020204" pitchFamily="34" charset="-122"/>
              </a:rPr>
              <a:t>　　该理论是阐述</a:t>
            </a:r>
            <a:r>
              <a:rPr lang="zh-CN" altLang="en-US" b="1" dirty="0" smtClean="0">
                <a:solidFill>
                  <a:srgbClr val="FF0000"/>
                </a:solidFill>
                <a:latin typeface="微软雅黑" panose="020B0503020204020204" pitchFamily="34" charset="-122"/>
                <a:ea typeface="微软雅黑" panose="020B0503020204020204" pitchFamily="34" charset="-122"/>
              </a:rPr>
              <a:t>汇率变动原因受国际收支影响。</a:t>
            </a:r>
            <a:r>
              <a:rPr lang="en-US" altLang="zh-CN" b="1" dirty="0" smtClean="0">
                <a:solidFill>
                  <a:srgbClr val="FF0000"/>
                </a:solidFill>
                <a:latin typeface="微软雅黑" panose="020B0503020204020204" pitchFamily="34" charset="-122"/>
                <a:ea typeface="微软雅黑" panose="020B0503020204020204" pitchFamily="34" charset="-122"/>
              </a:rPr>
              <a:t/>
            </a:r>
            <a:br>
              <a:rPr lang="en-US" altLang="zh-CN" b="1" dirty="0" smtClean="0">
                <a:solidFill>
                  <a:srgbClr val="FF0000"/>
                </a:solidFill>
                <a:latin typeface="微软雅黑" panose="020B0503020204020204" pitchFamily="34" charset="-122"/>
                <a:ea typeface="微软雅黑" panose="020B0503020204020204" pitchFamily="34" charset="-122"/>
              </a:rPr>
            </a:br>
            <a:r>
              <a:rPr lang="zh-CN" altLang="en-US" b="1" dirty="0" smtClean="0">
                <a:latin typeface="微软雅黑" panose="020B0503020204020204" pitchFamily="34" charset="-122"/>
                <a:ea typeface="微软雅黑" panose="020B0503020204020204" pitchFamily="34" charset="-122"/>
              </a:rPr>
              <a:t>　　该理论认为国际间的收支活动会引起国际借贷的发生，国际借贷又引起外汇供求的变动。</a:t>
            </a:r>
            <a:endParaRPr lang="en-US" altLang="zh-CN" b="1" dirty="0" smtClean="0">
              <a:latin typeface="微软雅黑" panose="020B0503020204020204" pitchFamily="34" charset="-122"/>
              <a:ea typeface="微软雅黑" panose="020B0503020204020204" pitchFamily="34" charset="-122"/>
            </a:endParaRPr>
          </a:p>
          <a:p>
            <a:r>
              <a:rPr lang="zh-CN" altLang="en-US" b="1" dirty="0" smtClean="0">
                <a:solidFill>
                  <a:srgbClr val="FF0000"/>
                </a:solidFill>
                <a:latin typeface="微软雅黑" panose="020B0503020204020204" pitchFamily="34" charset="-122"/>
                <a:ea typeface="微软雅黑" panose="020B0503020204020204" pitchFamily="34" charset="-122"/>
              </a:rPr>
              <a:t>当流动债权（外汇应收）</a:t>
            </a:r>
            <a:r>
              <a:rPr lang="zh-CN" altLang="en-US" b="1" dirty="0" smtClean="0">
                <a:latin typeface="微软雅黑" panose="020B0503020204020204" pitchFamily="34" charset="-122"/>
                <a:ea typeface="微软雅黑" panose="020B0503020204020204" pitchFamily="34" charset="-122"/>
              </a:rPr>
              <a:t>大于</a:t>
            </a:r>
            <a:r>
              <a:rPr lang="zh-CN" altLang="en-US" b="1" dirty="0" smtClean="0">
                <a:solidFill>
                  <a:srgbClr val="FF0000"/>
                </a:solidFill>
                <a:latin typeface="微软雅黑" panose="020B0503020204020204" pitchFamily="34" charset="-122"/>
                <a:ea typeface="微软雅黑" panose="020B0503020204020204" pitchFamily="34" charset="-122"/>
              </a:rPr>
              <a:t>流动债务（外汇应付）</a:t>
            </a:r>
            <a:r>
              <a:rPr lang="zh-CN" altLang="en-US" b="1" dirty="0" smtClean="0">
                <a:latin typeface="微软雅黑" panose="020B0503020204020204" pitchFamily="34" charset="-122"/>
                <a:ea typeface="微软雅黑" panose="020B0503020204020204" pitchFamily="34" charset="-122"/>
              </a:rPr>
              <a:t>时，外汇</a:t>
            </a:r>
            <a:r>
              <a:rPr lang="zh-CN" altLang="en-US" b="1" dirty="0" smtClean="0">
                <a:solidFill>
                  <a:srgbClr val="FF0000"/>
                </a:solidFill>
                <a:latin typeface="微软雅黑" panose="020B0503020204020204" pitchFamily="34" charset="-122"/>
                <a:ea typeface="微软雅黑" panose="020B0503020204020204" pitchFamily="34" charset="-122"/>
              </a:rPr>
              <a:t>供大于求</a:t>
            </a:r>
            <a:r>
              <a:rPr lang="zh-CN" altLang="en-US" b="1" dirty="0" smtClean="0">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外汇汇率下跌</a:t>
            </a:r>
            <a:r>
              <a:rPr lang="zh-CN" altLang="en-US" b="1" dirty="0" smtClean="0">
                <a:latin typeface="微软雅黑" panose="020B0503020204020204" pitchFamily="34" charset="-122"/>
                <a:ea typeface="微软雅黑" panose="020B0503020204020204" pitchFamily="34" charset="-122"/>
              </a:rPr>
              <a:t>；</a:t>
            </a:r>
            <a:endParaRPr lang="en-US" altLang="zh-CN" b="1" dirty="0" smtClean="0">
              <a:latin typeface="微软雅黑" panose="020B0503020204020204" pitchFamily="34" charset="-122"/>
              <a:ea typeface="微软雅黑" panose="020B0503020204020204" pitchFamily="34" charset="-122"/>
            </a:endParaRPr>
          </a:p>
          <a:p>
            <a:r>
              <a:rPr lang="zh-CN" altLang="en-US" b="1" dirty="0" smtClean="0">
                <a:latin typeface="微软雅黑" panose="020B0503020204020204" pitchFamily="34" charset="-122"/>
                <a:ea typeface="微软雅黑" panose="020B0503020204020204" pitchFamily="34" charset="-122"/>
              </a:rPr>
              <a:t>当流动债权小于流动债务时，外汇供小于求，外汇汇率上升；</a:t>
            </a:r>
            <a:endParaRPr lang="en-US" altLang="zh-CN" b="1" dirty="0" smtClean="0">
              <a:latin typeface="微软雅黑" panose="020B0503020204020204" pitchFamily="34" charset="-122"/>
              <a:ea typeface="微软雅黑" panose="020B0503020204020204" pitchFamily="34" charset="-122"/>
            </a:endParaRPr>
          </a:p>
          <a:p>
            <a:r>
              <a:rPr lang="zh-CN" altLang="en-US" b="1" dirty="0" smtClean="0">
                <a:latin typeface="微软雅黑" panose="020B0503020204020204" pitchFamily="34" charset="-122"/>
                <a:ea typeface="微软雅黑" panose="020B0503020204020204" pitchFamily="34" charset="-122"/>
              </a:rPr>
              <a:t>只有当流动债权等于流动债务时，外汇供求相等，外汇汇率保持稳定。</a:t>
            </a:r>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endParaRPr lang="en-US" altLang="zh-CN" b="1" dirty="0" smtClean="0">
              <a:latin typeface="微软雅黑" panose="020B0503020204020204" pitchFamily="34" charset="-122"/>
              <a:ea typeface="微软雅黑" panose="020B0503020204020204" pitchFamily="34" charset="-122"/>
            </a:endParaRPr>
          </a:p>
          <a:p>
            <a:endParaRPr lang="en-US" altLang="zh-CN" b="1" dirty="0">
              <a:latin typeface="微软雅黑" panose="020B0503020204020204" pitchFamily="34" charset="-122"/>
              <a:ea typeface="微软雅黑" panose="020B0503020204020204" pitchFamily="34" charset="-122"/>
            </a:endParaRPr>
          </a:p>
        </p:txBody>
      </p:sp>
      <p:sp>
        <p:nvSpPr>
          <p:cNvPr id="6" name="Title 1"/>
          <p:cNvSpPr>
            <a:spLocks noGrp="1"/>
          </p:cNvSpPr>
          <p:nvPr>
            <p:ph type="title" idx="4294967295"/>
          </p:nvPr>
        </p:nvSpPr>
        <p:spPr>
          <a:xfrm>
            <a:off x="632201" y="220835"/>
            <a:ext cx="7777162" cy="765175"/>
          </a:xfrm>
          <a:prstGeom prst="rect">
            <a:avLst/>
          </a:prstGeom>
        </p:spPr>
        <p:txBody>
          <a:bodyPr/>
          <a:lstStyle/>
          <a:p>
            <a:r>
              <a:rPr lang="zh-CN" altLang="en-US" sz="2800" b="1" dirty="0">
                <a:latin typeface="微软雅黑" panose="020B0503020204020204" pitchFamily="34" charset="-122"/>
                <a:ea typeface="微软雅黑" panose="020B0503020204020204" pitchFamily="34" charset="-122"/>
              </a:rPr>
              <a:t>第二节　汇率的决定与影响因素</a:t>
            </a:r>
            <a:r>
              <a:rPr lang="en-US" altLang="zh-CN" sz="2800" b="1" dirty="0">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2021895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A24B717B-1CCA-4998-B427-9669F86BA2F0}" type="slidenum">
              <a:rPr lang="en-US" altLang="zh-CN" smtClean="0"/>
              <a:pPr/>
              <a:t>18</a:t>
            </a:fld>
            <a:endParaRPr lang="en-US" altLang="zh-CN"/>
          </a:p>
        </p:txBody>
      </p:sp>
      <p:sp>
        <p:nvSpPr>
          <p:cNvPr id="3" name="矩形 2"/>
          <p:cNvSpPr/>
          <p:nvPr/>
        </p:nvSpPr>
        <p:spPr>
          <a:xfrm>
            <a:off x="198406" y="946847"/>
            <a:ext cx="8531525" cy="1508105"/>
          </a:xfrm>
          <a:prstGeom prst="rect">
            <a:avLst/>
          </a:prstGeom>
        </p:spPr>
        <p:txBody>
          <a:bodyPr wrap="square">
            <a:spAutoFit/>
          </a:bodyPr>
          <a:lstStyle/>
          <a:p>
            <a:r>
              <a:rPr lang="zh-CN" altLang="en-US" sz="2000" b="1" dirty="0">
                <a:latin typeface="微软雅黑" panose="020B0503020204020204" pitchFamily="34" charset="-122"/>
                <a:ea typeface="微软雅黑" panose="020B0503020204020204" pitchFamily="34" charset="-122"/>
              </a:rPr>
              <a:t>（二）购买力平价理论</a:t>
            </a:r>
            <a:r>
              <a:rPr lang="en-US" altLang="zh-CN" sz="2000" b="1" dirty="0">
                <a:latin typeface="微软雅黑" panose="020B0503020204020204" pitchFamily="34" charset="-122"/>
                <a:ea typeface="微软雅黑" panose="020B0503020204020204" pitchFamily="34" charset="-122"/>
              </a:rPr>
              <a:t/>
            </a:r>
            <a:br>
              <a:rPr lang="en-US" altLang="zh-CN" sz="2000" b="1" dirty="0">
                <a:latin typeface="微软雅黑" panose="020B0503020204020204" pitchFamily="34" charset="-122"/>
                <a:ea typeface="微软雅黑" panose="020B0503020204020204" pitchFamily="34" charset="-122"/>
              </a:rPr>
            </a:br>
            <a:r>
              <a:rPr lang="zh-CN" altLang="en-US" b="1" dirty="0">
                <a:latin typeface="微软雅黑" panose="020B0503020204020204" pitchFamily="34" charset="-122"/>
                <a:ea typeface="微软雅黑" panose="020B0503020204020204" pitchFamily="34" charset="-122"/>
              </a:rPr>
              <a:t>　　该理论是阐述汇率决定的理论。</a:t>
            </a:r>
            <a:r>
              <a:rPr lang="en-US" altLang="zh-CN" b="1" dirty="0">
                <a:latin typeface="微软雅黑" panose="020B0503020204020204" pitchFamily="34" charset="-122"/>
                <a:ea typeface="微软雅黑" panose="020B0503020204020204" pitchFamily="34" charset="-122"/>
              </a:rPr>
              <a:t/>
            </a:r>
            <a:br>
              <a:rPr lang="en-US" altLang="zh-CN" b="1" dirty="0">
                <a:latin typeface="微软雅黑" panose="020B0503020204020204" pitchFamily="34" charset="-122"/>
                <a:ea typeface="微软雅黑" panose="020B0503020204020204" pitchFamily="34" charset="-122"/>
              </a:rPr>
            </a:br>
            <a:r>
              <a:rPr lang="zh-CN" altLang="en-US" b="1" dirty="0">
                <a:latin typeface="微软雅黑" panose="020B0503020204020204" pitchFamily="34" charset="-122"/>
                <a:ea typeface="微软雅黑" panose="020B0503020204020204" pitchFamily="34" charset="-122"/>
              </a:rPr>
              <a:t>　　该理论认为人们之所以需要其他国家的货币，是因为这些货币在其发行国具有购买商品和服务的能力，这样，两国货币的兑换比率就主要应该由</a:t>
            </a:r>
            <a:r>
              <a:rPr lang="zh-CN" altLang="en-US" b="1" dirty="0">
                <a:solidFill>
                  <a:srgbClr val="FF0000"/>
                </a:solidFill>
                <a:latin typeface="微软雅黑" panose="020B0503020204020204" pitchFamily="34" charset="-122"/>
                <a:ea typeface="微软雅黑" panose="020B0503020204020204" pitchFamily="34" charset="-122"/>
              </a:rPr>
              <a:t>两国货币的购买力之比决定。</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71348" y="2424175"/>
            <a:ext cx="8531225" cy="3831818"/>
          </a:xfrm>
          <a:prstGeom prst="rect">
            <a:avLst/>
          </a:prstGeom>
          <a:noFill/>
          <a:ln w="9525">
            <a:noFill/>
          </a:ln>
        </p:spPr>
        <p:txBody>
          <a:bodyPr>
            <a:spAutoFit/>
          </a:bodyPr>
          <a:lstStyle/>
          <a:p>
            <a:pPr eaLnBrk="1" hangingPunct="1">
              <a:lnSpc>
                <a:spcPct val="150000"/>
              </a:lnSpc>
              <a:defRPr/>
            </a:pPr>
            <a:r>
              <a:rPr lang="zh-CN" b="1" noProof="1">
                <a:latin typeface="微软雅黑" panose="020B0503020204020204" charset="-122"/>
                <a:ea typeface="微软雅黑" panose="020B0503020204020204" charset="-122"/>
                <a:cs typeface="微软雅黑" panose="020B0503020204020204" charset="-122"/>
              </a:rPr>
              <a:t>“一阶定理”（</a:t>
            </a:r>
            <a:r>
              <a:rPr lang="en-US" b="1" noProof="1">
                <a:latin typeface="微软雅黑" panose="020B0503020204020204" charset="-122"/>
                <a:ea typeface="微软雅黑" panose="020B0503020204020204" charset="-122"/>
                <a:cs typeface="微软雅黑" panose="020B0503020204020204" charset="-122"/>
              </a:rPr>
              <a:t>The Law Of One P</a:t>
            </a:r>
            <a:r>
              <a:rPr lang="zh-CN" b="1" noProof="1">
                <a:latin typeface="微软雅黑" panose="020B0503020204020204" charset="-122"/>
                <a:ea typeface="微软雅黑" panose="020B0503020204020204" charset="-122"/>
                <a:cs typeface="微软雅黑" panose="020B0503020204020204" charset="-122"/>
              </a:rPr>
              <a:t>rice）：</a:t>
            </a:r>
          </a:p>
          <a:p>
            <a:pPr eaLnBrk="1" hangingPunct="1">
              <a:lnSpc>
                <a:spcPct val="150000"/>
              </a:lnSpc>
              <a:defRPr/>
            </a:pPr>
            <a:r>
              <a:rPr lang="zh-CN" b="1" noProof="1">
                <a:latin typeface="微软雅黑" panose="020B0503020204020204" charset="-122"/>
                <a:ea typeface="微软雅黑" panose="020B0503020204020204" charset="-122"/>
                <a:cs typeface="微软雅黑" panose="020B0503020204020204" charset="-122"/>
              </a:rPr>
              <a:t>由于假设各国的同类商品之间差异很小，具有均质性，而且没有任何贸易关税和运输等费用，</a:t>
            </a:r>
          </a:p>
          <a:p>
            <a:pPr eaLnBrk="1" hangingPunct="1">
              <a:lnSpc>
                <a:spcPct val="150000"/>
              </a:lnSpc>
              <a:defRPr/>
            </a:pPr>
            <a:r>
              <a:rPr lang="en-US" altLang="zh-CN" b="1" noProof="1" smtClean="0">
                <a:solidFill>
                  <a:srgbClr val="FF0000"/>
                </a:solidFill>
                <a:latin typeface="微软雅黑" panose="020B0503020204020204" charset="-122"/>
                <a:ea typeface="微软雅黑" panose="020B0503020204020204" charset="-122"/>
                <a:cs typeface="微软雅黑" panose="020B0503020204020204" charset="-122"/>
              </a:rPr>
              <a:t>     </a:t>
            </a:r>
            <a:r>
              <a:rPr lang="zh-CN" b="1" noProof="1" smtClean="0">
                <a:solidFill>
                  <a:srgbClr val="FF0000"/>
                </a:solidFill>
                <a:latin typeface="微软雅黑" panose="020B0503020204020204" charset="-122"/>
                <a:ea typeface="微软雅黑" panose="020B0503020204020204" charset="-122"/>
                <a:cs typeface="微软雅黑" panose="020B0503020204020204" charset="-122"/>
              </a:rPr>
              <a:t>则</a:t>
            </a:r>
            <a:r>
              <a:rPr lang="zh-CN" b="1" noProof="1">
                <a:solidFill>
                  <a:srgbClr val="FF0000"/>
                </a:solidFill>
                <a:latin typeface="微软雅黑" panose="020B0503020204020204" charset="-122"/>
                <a:ea typeface="微软雅黑" panose="020B0503020204020204" charset="-122"/>
                <a:cs typeface="微软雅黑" panose="020B0503020204020204" charset="-122"/>
              </a:rPr>
              <a:t>本国价格水平</a:t>
            </a:r>
            <a:r>
              <a:rPr lang="en-US" altLang="zh-CN" b="1" noProof="1">
                <a:solidFill>
                  <a:srgbClr val="FF0000"/>
                </a:solidFill>
                <a:latin typeface="微软雅黑" panose="020B0503020204020204" charset="-122"/>
                <a:ea typeface="微软雅黑" panose="020B0503020204020204" charset="-122"/>
                <a:cs typeface="微软雅黑" panose="020B0503020204020204" charset="-122"/>
              </a:rPr>
              <a:t>=</a:t>
            </a:r>
            <a:r>
              <a:rPr lang="zh-CN" b="1" noProof="1">
                <a:solidFill>
                  <a:srgbClr val="FF0000"/>
                </a:solidFill>
                <a:latin typeface="微软雅黑" panose="020B0503020204020204" charset="-122"/>
                <a:ea typeface="微软雅黑" panose="020B0503020204020204" charset="-122"/>
                <a:cs typeface="微软雅黑" panose="020B0503020204020204" charset="-122"/>
              </a:rPr>
              <a:t>以本国货币表示的外国货币的价格</a:t>
            </a:r>
            <a:r>
              <a:rPr lang="en-US" altLang="zh-CN" b="1" noProof="1">
                <a:solidFill>
                  <a:srgbClr val="FF0000"/>
                </a:solidFill>
                <a:latin typeface="微软雅黑" panose="020B0503020204020204" charset="-122"/>
                <a:ea typeface="微软雅黑" panose="020B0503020204020204" charset="-122"/>
                <a:cs typeface="微软雅黑" panose="020B0503020204020204" charset="-122"/>
              </a:rPr>
              <a:t>X</a:t>
            </a:r>
            <a:r>
              <a:rPr lang="zh-CN" b="1" noProof="1">
                <a:solidFill>
                  <a:srgbClr val="FF0000"/>
                </a:solidFill>
                <a:latin typeface="微软雅黑" panose="020B0503020204020204" charset="-122"/>
                <a:ea typeface="微软雅黑" panose="020B0503020204020204" charset="-122"/>
                <a:cs typeface="微软雅黑" panose="020B0503020204020204" charset="-122"/>
              </a:rPr>
              <a:t>外国价格水平</a:t>
            </a:r>
            <a:endParaRPr lang="zh-CN" b="1" noProof="1">
              <a:latin typeface="微软雅黑" panose="020B0503020204020204" charset="-122"/>
              <a:ea typeface="微软雅黑" panose="020B0503020204020204" charset="-122"/>
              <a:cs typeface="微软雅黑" panose="020B0503020204020204" charset="-122"/>
            </a:endParaRPr>
          </a:p>
          <a:p>
            <a:pPr eaLnBrk="1" hangingPunct="1">
              <a:lnSpc>
                <a:spcPct val="150000"/>
              </a:lnSpc>
              <a:defRPr/>
            </a:pPr>
            <a:endParaRPr lang="zh-CN" b="1" noProof="1">
              <a:latin typeface="微软雅黑" panose="020B0503020204020204" charset="-122"/>
              <a:ea typeface="微软雅黑" panose="020B0503020204020204" charset="-122"/>
              <a:cs typeface="微软雅黑" panose="020B0503020204020204" charset="-122"/>
            </a:endParaRPr>
          </a:p>
          <a:p>
            <a:pPr eaLnBrk="1" hangingPunct="1">
              <a:lnSpc>
                <a:spcPct val="150000"/>
              </a:lnSpc>
              <a:defRPr/>
            </a:pPr>
            <a:endParaRPr lang="zh-CN" b="1" noProof="1">
              <a:latin typeface="微软雅黑" panose="020B0503020204020204" charset="-122"/>
              <a:ea typeface="微软雅黑" panose="020B0503020204020204" charset="-122"/>
              <a:cs typeface="微软雅黑" panose="020B0503020204020204" charset="-122"/>
            </a:endParaRPr>
          </a:p>
          <a:p>
            <a:pPr indent="304800" eaLnBrk="1" hangingPunct="1">
              <a:lnSpc>
                <a:spcPct val="150000"/>
              </a:lnSpc>
              <a:defRPr/>
            </a:pPr>
            <a:r>
              <a:rPr lang="zh-CN" altLang="en-US" b="1" noProof="1">
                <a:latin typeface="微软雅黑" panose="020B0503020204020204" charset="-122"/>
                <a:ea typeface="微软雅黑" panose="020B0503020204020204" charset="-122"/>
                <a:cs typeface="宋体" panose="02010600030101010101" pitchFamily="2" charset="-122"/>
                <a:sym typeface="+mn-ea"/>
              </a:rPr>
              <a:t>一阶定理结论</a:t>
            </a:r>
            <a:r>
              <a:rPr lang="zh-CN" altLang="en-US" b="1" noProof="1" smtClean="0">
                <a:latin typeface="微软雅黑" panose="020B0503020204020204" charset="-122"/>
                <a:ea typeface="微软雅黑" panose="020B0503020204020204" charset="-122"/>
                <a:cs typeface="宋体" panose="02010600030101010101" pitchFamily="2" charset="-122"/>
                <a:sym typeface="+mn-ea"/>
              </a:rPr>
              <a:t>：假设在</a:t>
            </a:r>
            <a:r>
              <a:rPr lang="zh-CN" altLang="en-US" b="1" noProof="1">
                <a:latin typeface="微软雅黑" panose="020B0503020204020204" charset="-122"/>
                <a:ea typeface="微软雅黑" panose="020B0503020204020204" charset="-122"/>
                <a:cs typeface="宋体" panose="02010600030101010101" pitchFamily="2" charset="-122"/>
                <a:sym typeface="+mn-ea"/>
              </a:rPr>
              <a:t>没有运输成本和其他贸易障碍的完全自由竞争市场上，在不同国家市场上出售的同质商品，由于套汇的作用，</a:t>
            </a:r>
            <a:r>
              <a:rPr lang="zh-CN" altLang="en-US" b="1" noProof="1">
                <a:solidFill>
                  <a:srgbClr val="FF0000"/>
                </a:solidFill>
                <a:latin typeface="微软雅黑" panose="020B0503020204020204" charset="-122"/>
                <a:ea typeface="微软雅黑" panose="020B0503020204020204" charset="-122"/>
                <a:cs typeface="宋体" panose="02010600030101010101" pitchFamily="2" charset="-122"/>
                <a:sym typeface="+mn-ea"/>
              </a:rPr>
              <a:t>当以同一货币计价时，各地该商品价格将趋于一致。</a:t>
            </a:r>
            <a:endParaRPr lang="zh-CN" altLang="en-US" b="1" noProof="1">
              <a:latin typeface="微软雅黑" panose="020B0503020204020204" charset="-122"/>
              <a:ea typeface="微软雅黑" panose="020B0503020204020204" charset="-122"/>
              <a:cs typeface="微软雅黑" panose="020B0503020204020204" charset="-122"/>
            </a:endParaRPr>
          </a:p>
        </p:txBody>
      </p:sp>
      <p:graphicFrame>
        <p:nvGraphicFramePr>
          <p:cNvPr id="5" name="对象 -2147482368"/>
          <p:cNvGraphicFramePr>
            <a:graphicFrameLocks noChangeAspect="1"/>
          </p:cNvGraphicFramePr>
          <p:nvPr>
            <p:extLst>
              <p:ext uri="{D42A27DB-BD31-4B8C-83A1-F6EECF244321}">
                <p14:modId xmlns:p14="http://schemas.microsoft.com/office/powerpoint/2010/main" val="309671983"/>
              </p:ext>
            </p:extLst>
          </p:nvPr>
        </p:nvGraphicFramePr>
        <p:xfrm>
          <a:off x="1258768" y="3990040"/>
          <a:ext cx="2478087" cy="700087"/>
        </p:xfrm>
        <a:graphic>
          <a:graphicData uri="http://schemas.openxmlformats.org/presentationml/2006/ole">
            <mc:AlternateContent xmlns:mc="http://schemas.openxmlformats.org/markup-compatibility/2006">
              <mc:Choice xmlns:v="urn:schemas-microsoft-com:vml" Requires="v">
                <p:oleObj spid="_x0000_s1162" r:id="rId3" imgW="672840" imgH="190440" progId="Equation.KSEE3">
                  <p:embed/>
                </p:oleObj>
              </mc:Choice>
              <mc:Fallback>
                <p:oleObj r:id="rId3" imgW="672840" imgH="190440" progId="Equation.KSEE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768" y="3990040"/>
                        <a:ext cx="2478087"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6" name="Title 1"/>
          <p:cNvSpPr txBox="1">
            <a:spLocks/>
          </p:cNvSpPr>
          <p:nvPr/>
        </p:nvSpPr>
        <p:spPr>
          <a:xfrm>
            <a:off x="632201" y="220835"/>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800" b="1" smtClean="0">
                <a:latin typeface="微软雅黑" panose="020B0503020204020204" pitchFamily="34" charset="-122"/>
                <a:ea typeface="微软雅黑" panose="020B0503020204020204" pitchFamily="34" charset="-122"/>
              </a:rPr>
              <a:t>第二节　汇率的决定与影响因素</a:t>
            </a:r>
            <a:r>
              <a:rPr lang="en-US" altLang="zh-CN" sz="2800" b="1" smtClean="0">
                <a:latin typeface="微软雅黑" panose="020B0503020204020204" pitchFamily="34" charset="-122"/>
                <a:ea typeface="微软雅黑" panose="020B0503020204020204" pitchFamily="34" charset="-122"/>
              </a:rPr>
              <a:t> </a:t>
            </a:r>
            <a:endParaRPr lang="en-US" altLang="zh-CN"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99290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A24B717B-1CCA-4998-B427-9669F86BA2F0}" type="slidenum">
              <a:rPr lang="en-US" altLang="zh-CN" smtClean="0"/>
              <a:pPr/>
              <a:t>19</a:t>
            </a:fld>
            <a:endParaRPr lang="en-US" altLang="zh-CN"/>
          </a:p>
        </p:txBody>
      </p:sp>
      <p:sp>
        <p:nvSpPr>
          <p:cNvPr id="3" name="矩形 2"/>
          <p:cNvSpPr/>
          <p:nvPr/>
        </p:nvSpPr>
        <p:spPr>
          <a:xfrm>
            <a:off x="112142" y="1034303"/>
            <a:ext cx="8376249" cy="874407"/>
          </a:xfrm>
          <a:prstGeom prst="rect">
            <a:avLst/>
          </a:prstGeom>
        </p:spPr>
        <p:txBody>
          <a:bodyPr wrap="square">
            <a:spAutoFit/>
          </a:bodyPr>
          <a:lstStyle/>
          <a:p>
            <a:pPr>
              <a:lnSpc>
                <a:spcPct val="150000"/>
              </a:lnSpc>
              <a:spcBef>
                <a:spcPct val="20000"/>
              </a:spcBef>
              <a:buClr>
                <a:schemeClr val="folHlink"/>
              </a:buClr>
              <a:buSzPct val="90000"/>
              <a:buFont typeface="Wingdings" panose="05000000000000000000" pitchFamily="2" charset="2"/>
              <a:buChar char="n"/>
            </a:pPr>
            <a:r>
              <a:rPr lang="zh-CN" altLang="en-US" b="1" dirty="0">
                <a:solidFill>
                  <a:srgbClr val="000000"/>
                </a:solidFill>
                <a:latin typeface="微软雅黑" panose="020B0503020204020204" pitchFamily="34" charset="-122"/>
                <a:ea typeface="微软雅黑" panose="020B0503020204020204" pitchFamily="34" charset="-122"/>
              </a:rPr>
              <a:t>购买力平价理论就是</a:t>
            </a:r>
            <a:r>
              <a:rPr lang="zh-CN" altLang="en-US" b="1" dirty="0">
                <a:solidFill>
                  <a:srgbClr val="FF0000"/>
                </a:solidFill>
                <a:latin typeface="微软雅黑" panose="020B0503020204020204" pitchFamily="34" charset="-122"/>
                <a:ea typeface="微软雅黑" panose="020B0503020204020204" pitchFamily="34" charset="-122"/>
              </a:rPr>
              <a:t>建立在一价定律的基础上</a:t>
            </a:r>
            <a:r>
              <a:rPr lang="zh-CN" altLang="en-US" b="1" dirty="0">
                <a:solidFill>
                  <a:srgbClr val="000000"/>
                </a:solidFill>
                <a:latin typeface="微软雅黑" panose="020B0503020204020204" pitchFamily="34" charset="-122"/>
                <a:ea typeface="微软雅黑" panose="020B0503020204020204" pitchFamily="34" charset="-122"/>
              </a:rPr>
              <a:t>，分析两个国家</a:t>
            </a:r>
            <a:r>
              <a:rPr lang="zh-CN" altLang="en-US" b="1" dirty="0">
                <a:solidFill>
                  <a:srgbClr val="FF0000"/>
                </a:solidFill>
                <a:latin typeface="微软雅黑" panose="020B0503020204020204" pitchFamily="34" charset="-122"/>
                <a:ea typeface="微软雅黑" panose="020B0503020204020204" pitchFamily="34" charset="-122"/>
              </a:rPr>
              <a:t>汇率与商品价格关系</a:t>
            </a:r>
            <a:r>
              <a:rPr lang="zh-CN" altLang="en-US" b="1" dirty="0">
                <a:solidFill>
                  <a:srgbClr val="000000"/>
                </a:solidFill>
                <a:latin typeface="微软雅黑" panose="020B0503020204020204" pitchFamily="34" charset="-122"/>
                <a:ea typeface="微软雅黑" panose="020B0503020204020204" pitchFamily="34" charset="-122"/>
              </a:rPr>
              <a:t>的</a:t>
            </a:r>
            <a:r>
              <a:rPr lang="zh-CN" altLang="en-US" b="1" dirty="0">
                <a:solidFill>
                  <a:srgbClr val="FF0000"/>
                </a:solidFill>
                <a:latin typeface="微软雅黑" panose="020B0503020204020204" pitchFamily="34" charset="-122"/>
                <a:ea typeface="微软雅黑" panose="020B0503020204020204" pitchFamily="34" charset="-122"/>
              </a:rPr>
              <a:t>汇率理论。</a:t>
            </a:r>
          </a:p>
        </p:txBody>
      </p:sp>
      <p:sp>
        <p:nvSpPr>
          <p:cNvPr id="4" name="Text Box 2"/>
          <p:cNvSpPr txBox="1">
            <a:spLocks noChangeArrowheads="1"/>
          </p:cNvSpPr>
          <p:nvPr/>
        </p:nvSpPr>
        <p:spPr bwMode="auto">
          <a:xfrm>
            <a:off x="205507" y="2045740"/>
            <a:ext cx="8362950" cy="368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ea typeface="宋体" panose="02010600030101010101" pitchFamily="2" charset="-122"/>
              </a:defRPr>
            </a:lvl1pPr>
            <a:lvl2pPr marL="742950" indent="-285750">
              <a:defRPr sz="2400" b="1">
                <a:solidFill>
                  <a:schemeClr val="tx1"/>
                </a:solidFill>
                <a:latin typeface="Times New Roman" panose="02020603050405020304" pitchFamily="18" charset="0"/>
                <a:ea typeface="宋体" panose="02010600030101010101" pitchFamily="2" charset="-122"/>
              </a:defRPr>
            </a:lvl2pPr>
            <a:lvl3pPr marL="1143000" indent="-228600">
              <a:defRPr sz="2400" b="1">
                <a:solidFill>
                  <a:schemeClr val="tx1"/>
                </a:solidFill>
                <a:latin typeface="Times New Roman" panose="02020603050405020304" pitchFamily="18" charset="0"/>
                <a:ea typeface="宋体" panose="02010600030101010101" pitchFamily="2" charset="-122"/>
              </a:defRPr>
            </a:lvl3pPr>
            <a:lvl4pPr marL="1600200" indent="-228600">
              <a:defRPr sz="2400" b="1">
                <a:solidFill>
                  <a:schemeClr val="tx1"/>
                </a:solidFill>
                <a:latin typeface="Times New Roman" panose="02020603050405020304" pitchFamily="18" charset="0"/>
                <a:ea typeface="宋体" panose="02010600030101010101" pitchFamily="2" charset="-122"/>
              </a:defRPr>
            </a:lvl4pPr>
            <a:lvl5pPr marL="2057400" indent="-22860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spcBef>
                <a:spcPct val="35000"/>
              </a:spcBef>
            </a:pPr>
            <a:r>
              <a:rPr lang="zh-CN" altLang="zh-CN" dirty="0">
                <a:latin typeface="微软雅黑" panose="020B0503020204020204" pitchFamily="34" charset="-122"/>
                <a:ea typeface="微软雅黑" panose="020B0503020204020204" pitchFamily="34" charset="-122"/>
              </a:rPr>
              <a:t>购买力平价理论的</a:t>
            </a:r>
            <a:r>
              <a:rPr lang="zh-CN" altLang="zh-CN" dirty="0">
                <a:solidFill>
                  <a:srgbClr val="FF0000"/>
                </a:solidFill>
                <a:latin typeface="微软雅黑" panose="020B0503020204020204" pitchFamily="34" charset="-122"/>
                <a:ea typeface="微软雅黑" panose="020B0503020204020204" pitchFamily="34" charset="-122"/>
              </a:rPr>
              <a:t>两种</a:t>
            </a:r>
            <a:r>
              <a:rPr lang="zh-CN" altLang="zh-CN" dirty="0" smtClean="0">
                <a:solidFill>
                  <a:srgbClr val="FF0000"/>
                </a:solidFill>
                <a:latin typeface="微软雅黑" panose="020B0503020204020204" pitchFamily="34" charset="-122"/>
                <a:ea typeface="微软雅黑" panose="020B0503020204020204" pitchFamily="34" charset="-122"/>
              </a:rPr>
              <a:t>形式</a:t>
            </a:r>
            <a:endParaRPr lang="en-US" altLang="zh-CN" sz="2000" dirty="0">
              <a:solidFill>
                <a:srgbClr val="FF0000"/>
              </a:solidFill>
              <a:latin typeface="微软雅黑" panose="020B0503020204020204" pitchFamily="34" charset="-122"/>
              <a:ea typeface="微软雅黑" panose="020B0503020204020204" pitchFamily="34" charset="-122"/>
            </a:endParaRPr>
          </a:p>
          <a:p>
            <a:pPr eaLnBrk="1" hangingPunct="1">
              <a:lnSpc>
                <a:spcPct val="120000"/>
              </a:lnSpc>
              <a:spcBef>
                <a:spcPct val="35000"/>
              </a:spcBef>
            </a:pPr>
            <a:r>
              <a:rPr lang="en-US" altLang="zh-CN" dirty="0">
                <a:solidFill>
                  <a:srgbClr val="FF0000"/>
                </a:solidFill>
                <a:latin typeface="微软雅黑" panose="020B0503020204020204" pitchFamily="34" charset="-122"/>
                <a:ea typeface="微软雅黑" panose="020B0503020204020204" pitchFamily="34" charset="-122"/>
              </a:rPr>
              <a:t>1</a:t>
            </a:r>
            <a:r>
              <a:rPr lang="zh-CN" altLang="en-US" dirty="0">
                <a:solidFill>
                  <a:srgbClr val="FF0000"/>
                </a:solidFill>
                <a:latin typeface="微软雅黑" panose="020B0503020204020204" pitchFamily="34" charset="-122"/>
                <a:ea typeface="微软雅黑" panose="020B0503020204020204" pitchFamily="34" charset="-122"/>
              </a:rPr>
              <a:t>、绝对购买力平价</a:t>
            </a:r>
          </a:p>
          <a:p>
            <a:pPr eaLnBrk="1" hangingPunct="1">
              <a:lnSpc>
                <a:spcPct val="120000"/>
              </a:lnSpc>
              <a:spcBef>
                <a:spcPct val="35000"/>
              </a:spcBef>
            </a:pPr>
            <a:r>
              <a:rPr lang="en-US" altLang="zh-CN" sz="2000" dirty="0">
                <a:latin typeface="微软雅黑" panose="020B0503020204020204" pitchFamily="34" charset="-122"/>
                <a:ea typeface="微软雅黑" panose="020B0503020204020204" pitchFamily="34" charset="-122"/>
              </a:rPr>
              <a:t> </a:t>
            </a:r>
            <a:endParaRPr lang="en-US" altLang="zh-CN" sz="2000" dirty="0" smtClean="0">
              <a:latin typeface="微软雅黑" panose="020B0503020204020204" pitchFamily="34" charset="-122"/>
              <a:ea typeface="微软雅黑" panose="020B0503020204020204" pitchFamily="34" charset="-122"/>
            </a:endParaRPr>
          </a:p>
          <a:p>
            <a:pPr eaLnBrk="1" hangingPunct="1">
              <a:lnSpc>
                <a:spcPct val="120000"/>
              </a:lnSpc>
              <a:spcBef>
                <a:spcPct val="35000"/>
              </a:spcBef>
            </a:pPr>
            <a:endParaRPr lang="en-US" altLang="zh-CN" sz="2000" dirty="0">
              <a:latin typeface="微软雅黑" panose="020B0503020204020204" pitchFamily="34" charset="-122"/>
              <a:ea typeface="微软雅黑" panose="020B0503020204020204" pitchFamily="34" charset="-122"/>
            </a:endParaRPr>
          </a:p>
          <a:p>
            <a:pPr eaLnBrk="1" hangingPunct="1">
              <a:lnSpc>
                <a:spcPct val="120000"/>
              </a:lnSpc>
              <a:spcBef>
                <a:spcPct val="35000"/>
              </a:spcBef>
            </a:pPr>
            <a:r>
              <a:rPr lang="en-US" altLang="zh-CN" sz="2000" dirty="0" smtClean="0">
                <a:latin typeface="微软雅黑" panose="020B0503020204020204" pitchFamily="34" charset="-122"/>
                <a:ea typeface="微软雅黑" panose="020B0503020204020204" pitchFamily="34" charset="-122"/>
              </a:rPr>
              <a:t>P</a:t>
            </a:r>
            <a:r>
              <a:rPr lang="en-US" altLang="zh-CN" sz="1100" dirty="0" smtClean="0">
                <a:latin typeface="微软雅黑" panose="020B0503020204020204" pitchFamily="34" charset="-122"/>
                <a:ea typeface="微软雅黑" panose="020B0503020204020204" pitchFamily="34" charset="-122"/>
              </a:rPr>
              <a:t>0 </a:t>
            </a:r>
            <a:r>
              <a:rPr lang="zh-CN" altLang="en-US" sz="1100" dirty="0" smtClean="0">
                <a:latin typeface="微软雅黑" panose="020B0503020204020204" pitchFamily="34" charset="-122"/>
                <a:ea typeface="微软雅黑" panose="020B0503020204020204" pitchFamily="34" charset="-122"/>
              </a:rPr>
              <a:t>是本国物价水平。</a:t>
            </a:r>
            <a:endParaRPr lang="en-US" altLang="zh-CN" sz="1100" dirty="0">
              <a:latin typeface="微软雅黑" panose="020B0503020204020204" pitchFamily="34" charset="-122"/>
              <a:ea typeface="微软雅黑" panose="020B0503020204020204" pitchFamily="34" charset="-122"/>
            </a:endParaRPr>
          </a:p>
          <a:p>
            <a:pPr eaLnBrk="1" hangingPunct="1">
              <a:lnSpc>
                <a:spcPct val="120000"/>
              </a:lnSpc>
              <a:spcBef>
                <a:spcPct val="35000"/>
              </a:spcBef>
            </a:pPr>
            <a:r>
              <a:rPr lang="en-US" altLang="zh-CN" dirty="0">
                <a:solidFill>
                  <a:srgbClr val="FF0000"/>
                </a:solidFill>
                <a:latin typeface="微软雅黑" panose="020B0503020204020204" pitchFamily="34" charset="-122"/>
                <a:ea typeface="微软雅黑" panose="020B0503020204020204" pitchFamily="34" charset="-122"/>
              </a:rPr>
              <a:t>2</a:t>
            </a:r>
            <a:r>
              <a:rPr lang="zh-CN" altLang="en-US" dirty="0">
                <a:solidFill>
                  <a:srgbClr val="FF0000"/>
                </a:solidFill>
                <a:latin typeface="微软雅黑" panose="020B0503020204020204" pitchFamily="34" charset="-122"/>
                <a:ea typeface="微软雅黑" panose="020B0503020204020204" pitchFamily="34" charset="-122"/>
              </a:rPr>
              <a:t>、相对购买力</a:t>
            </a:r>
            <a:r>
              <a:rPr lang="zh-CN" altLang="en-US" dirty="0" smtClean="0">
                <a:solidFill>
                  <a:srgbClr val="FF0000"/>
                </a:solidFill>
                <a:latin typeface="微软雅黑" panose="020B0503020204020204" pitchFamily="34" charset="-122"/>
                <a:ea typeface="微软雅黑" panose="020B0503020204020204" pitchFamily="34" charset="-122"/>
              </a:rPr>
              <a:t>平价  （考虑了通胀因素）</a:t>
            </a:r>
            <a:endParaRPr lang="zh-CN" altLang="en-US" dirty="0">
              <a:solidFill>
                <a:srgbClr val="FF0000"/>
              </a:solidFill>
              <a:latin typeface="微软雅黑" panose="020B0503020204020204" pitchFamily="34" charset="-122"/>
              <a:ea typeface="微软雅黑" panose="020B0503020204020204" pitchFamily="34" charset="-122"/>
            </a:endParaRPr>
          </a:p>
          <a:p>
            <a:pPr eaLnBrk="1" hangingPunct="1">
              <a:lnSpc>
                <a:spcPct val="120000"/>
              </a:lnSpc>
              <a:spcBef>
                <a:spcPct val="35000"/>
              </a:spcBef>
            </a:pPr>
            <a:endParaRPr lang="zh-CN" altLang="en-US" dirty="0">
              <a:solidFill>
                <a:srgbClr val="FF0000"/>
              </a:solidFill>
              <a:latin typeface="微软雅黑" panose="020B0503020204020204" pitchFamily="34" charset="-122"/>
              <a:ea typeface="微软雅黑" panose="020B0503020204020204" pitchFamily="34" charset="-122"/>
            </a:endParaRPr>
          </a:p>
        </p:txBody>
      </p:sp>
      <p:graphicFrame>
        <p:nvGraphicFramePr>
          <p:cNvPr id="5" name="对象 15363"/>
          <p:cNvGraphicFramePr>
            <a:graphicFrameLocks/>
          </p:cNvGraphicFramePr>
          <p:nvPr>
            <p:extLst>
              <p:ext uri="{D42A27DB-BD31-4B8C-83A1-F6EECF244321}">
                <p14:modId xmlns:p14="http://schemas.microsoft.com/office/powerpoint/2010/main" val="4154852716"/>
              </p:ext>
            </p:extLst>
          </p:nvPr>
        </p:nvGraphicFramePr>
        <p:xfrm>
          <a:off x="1089325" y="3199259"/>
          <a:ext cx="844550" cy="890587"/>
        </p:xfrm>
        <a:graphic>
          <a:graphicData uri="http://schemas.openxmlformats.org/presentationml/2006/ole">
            <mc:AlternateContent xmlns:mc="http://schemas.openxmlformats.org/markup-compatibility/2006">
              <mc:Choice xmlns:v="urn:schemas-microsoft-com:vml" Requires="v">
                <p:oleObj spid="_x0000_s2186" r:id="rId3" imgW="507960" imgH="444240" progId="Equation.DSMT4">
                  <p:embed/>
                </p:oleObj>
              </mc:Choice>
              <mc:Fallback>
                <p:oleObj r:id="rId3" imgW="507960" imgH="444240" progId="Equation.DSMT4">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325" y="3199259"/>
                        <a:ext cx="844550"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6" name="矩形 5"/>
          <p:cNvSpPr/>
          <p:nvPr/>
        </p:nvSpPr>
        <p:spPr>
          <a:xfrm>
            <a:off x="586596" y="5243365"/>
            <a:ext cx="4572000" cy="701731"/>
          </a:xfrm>
          <a:prstGeom prst="rect">
            <a:avLst/>
          </a:prstGeom>
        </p:spPr>
        <p:txBody>
          <a:bodyPr>
            <a:spAutoFit/>
          </a:bodyPr>
          <a:lstStyle/>
          <a:p>
            <a:pPr>
              <a:spcBef>
                <a:spcPct val="20000"/>
              </a:spcBef>
              <a:buClr>
                <a:schemeClr val="folHlink"/>
              </a:buClr>
              <a:buSzPct val="90000"/>
            </a:pPr>
            <a:r>
              <a:rPr lang="zh-CN" altLang="zh-CN" dirty="0">
                <a:solidFill>
                  <a:srgbClr val="FF0000"/>
                </a:solidFill>
                <a:latin typeface="微软雅黑" panose="020B0503020204020204" pitchFamily="34" charset="-122"/>
                <a:ea typeface="微软雅黑" panose="020B0503020204020204" pitchFamily="34" charset="-122"/>
              </a:rPr>
              <a:t>E</a:t>
            </a:r>
            <a:r>
              <a:rPr lang="zh-CN" altLang="zh-CN" sz="1200" dirty="0">
                <a:solidFill>
                  <a:srgbClr val="FF0000"/>
                </a:solidFill>
                <a:latin typeface="微软雅黑" panose="020B0503020204020204" pitchFamily="34" charset="-122"/>
                <a:ea typeface="微软雅黑" panose="020B0503020204020204" pitchFamily="34" charset="-122"/>
              </a:rPr>
              <a:t>1</a:t>
            </a:r>
            <a:r>
              <a:rPr lang="zh-CN" altLang="zh-CN" dirty="0">
                <a:solidFill>
                  <a:srgbClr val="FF0000"/>
                </a:solidFill>
                <a:latin typeface="微软雅黑" panose="020B0503020204020204" pitchFamily="34" charset="-122"/>
                <a:ea typeface="微软雅黑" panose="020B0503020204020204" pitchFamily="34" charset="-122"/>
              </a:rPr>
              <a:t>=E</a:t>
            </a:r>
            <a:r>
              <a:rPr lang="zh-CN" altLang="zh-CN" sz="1200" dirty="0">
                <a:solidFill>
                  <a:srgbClr val="FF0000"/>
                </a:solidFill>
                <a:latin typeface="微软雅黑" panose="020B0503020204020204" pitchFamily="34" charset="-122"/>
                <a:ea typeface="微软雅黑" panose="020B0503020204020204" pitchFamily="34" charset="-122"/>
              </a:rPr>
              <a:t>0</a:t>
            </a:r>
            <a:r>
              <a:rPr lang="zh-CN" altLang="zh-CN" dirty="0">
                <a:solidFill>
                  <a:srgbClr val="FF0000"/>
                </a:solidFill>
                <a:latin typeface="微软雅黑" panose="020B0503020204020204" pitchFamily="34" charset="-122"/>
                <a:ea typeface="微软雅黑" panose="020B0503020204020204" pitchFamily="34" charset="-122"/>
              </a:rPr>
              <a:t>×本国的通胀率/外国的通胀率</a:t>
            </a:r>
          </a:p>
          <a:p>
            <a:pPr>
              <a:spcBef>
                <a:spcPct val="20000"/>
              </a:spcBef>
              <a:buClr>
                <a:schemeClr val="folHlink"/>
              </a:buClr>
              <a:buSzPct val="90000"/>
            </a:pPr>
            <a:r>
              <a:rPr lang="zh-CN" altLang="zh-CN" dirty="0">
                <a:solidFill>
                  <a:srgbClr val="000000"/>
                </a:solidFill>
                <a:latin typeface="微软雅黑" panose="020B0503020204020204" pitchFamily="34" charset="-122"/>
                <a:ea typeface="微软雅黑" panose="020B0503020204020204" pitchFamily="34" charset="-122"/>
              </a:rPr>
              <a:t>  E</a:t>
            </a:r>
            <a:r>
              <a:rPr lang="zh-CN" altLang="zh-CN" sz="1200" dirty="0">
                <a:solidFill>
                  <a:srgbClr val="000000"/>
                </a:solidFill>
                <a:latin typeface="微软雅黑" panose="020B0503020204020204" pitchFamily="34" charset="-122"/>
                <a:ea typeface="微软雅黑" panose="020B0503020204020204" pitchFamily="34" charset="-122"/>
              </a:rPr>
              <a:t>0</a:t>
            </a:r>
            <a:r>
              <a:rPr lang="zh-CN" altLang="zh-CN" dirty="0">
                <a:solidFill>
                  <a:srgbClr val="000000"/>
                </a:solidFill>
                <a:latin typeface="微软雅黑" panose="020B0503020204020204" pitchFamily="34" charset="-122"/>
                <a:ea typeface="微软雅黑" panose="020B0503020204020204" pitchFamily="34" charset="-122"/>
              </a:rPr>
              <a:t>表示通胀前的汇率</a:t>
            </a:r>
            <a:r>
              <a:rPr lang="zh-CN" altLang="en-US" dirty="0">
                <a:solidFill>
                  <a:srgbClr val="000000"/>
                </a:solidFill>
                <a:latin typeface="微软雅黑" panose="020B0503020204020204" pitchFamily="34" charset="-122"/>
                <a:ea typeface="微软雅黑" panose="020B0503020204020204" pitchFamily="34" charset="-122"/>
              </a:rPr>
              <a:t> </a:t>
            </a:r>
            <a:endParaRPr lang="zh-CN" altLang="en-US" dirty="0"/>
          </a:p>
        </p:txBody>
      </p:sp>
      <p:sp>
        <p:nvSpPr>
          <p:cNvPr id="7" name="Title 1"/>
          <p:cNvSpPr txBox="1">
            <a:spLocks/>
          </p:cNvSpPr>
          <p:nvPr/>
        </p:nvSpPr>
        <p:spPr>
          <a:xfrm>
            <a:off x="632201" y="220835"/>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800" b="1" smtClean="0">
                <a:latin typeface="微软雅黑" panose="020B0503020204020204" pitchFamily="34" charset="-122"/>
                <a:ea typeface="微软雅黑" panose="020B0503020204020204" pitchFamily="34" charset="-122"/>
              </a:rPr>
              <a:t>第二节　汇率的决定与影响因素</a:t>
            </a:r>
            <a:r>
              <a:rPr lang="en-US" altLang="zh-CN" sz="2800" b="1" smtClean="0">
                <a:latin typeface="微软雅黑" panose="020B0503020204020204" pitchFamily="34" charset="-122"/>
                <a:ea typeface="微软雅黑" panose="020B0503020204020204" pitchFamily="34" charset="-122"/>
              </a:rPr>
              <a:t> </a:t>
            </a:r>
            <a:endParaRPr lang="en-US" altLang="zh-CN"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3288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charRg st="38" end="38"/>
                                            </p:txEl>
                                          </p:spTgt>
                                        </p:tgtEl>
                                        <p:attrNameLst>
                                          <p:attrName>style.visibility</p:attrName>
                                        </p:attrNameLst>
                                      </p:cBhvr>
                                      <p:to>
                                        <p:strVal val="visible"/>
                                      </p:to>
                                    </p:set>
                                    <p:anim calcmode="lin" valueType="num">
                                      <p:cBhvr additive="base">
                                        <p:cTn id="7" dur="500" fill="hold"/>
                                        <p:tgtEl>
                                          <p:spTgt spid="4">
                                            <p:txEl>
                                              <p:charRg st="38" end="3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charRg st="38" end="3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86F1E9F-CDE5-4976-A53B-9F21ACD47DE9}" type="slidenum">
              <a:rPr lang="zh-CN" altLang="en-US" smtClean="0"/>
              <a:t>2</a:t>
            </a:fld>
            <a:endParaRPr lang="zh-CN" altLang="en-US"/>
          </a:p>
        </p:txBody>
      </p:sp>
      <p:sp>
        <p:nvSpPr>
          <p:cNvPr id="3" name="Rectangle 3"/>
          <p:cNvSpPr txBox="1">
            <a:spLocks noChangeArrowheads="1"/>
          </p:cNvSpPr>
          <p:nvPr/>
        </p:nvSpPr>
        <p:spPr>
          <a:xfrm>
            <a:off x="425901" y="0"/>
            <a:ext cx="7704137" cy="49530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pPr marL="0" indent="0">
              <a:lnSpc>
                <a:spcPct val="250000"/>
              </a:lnSpc>
              <a:buNone/>
            </a:pPr>
            <a:endParaRPr lang="en-US" altLang="zh-CN" sz="1800" b="1" dirty="0">
              <a:latin typeface="微软雅黑" panose="020B0503020204020204" pitchFamily="34" charset="-122"/>
              <a:ea typeface="微软雅黑" panose="020B0503020204020204" pitchFamily="34" charset="-122"/>
            </a:endParaRPr>
          </a:p>
          <a:p>
            <a:pPr marL="0" indent="0">
              <a:lnSpc>
                <a:spcPct val="250000"/>
              </a:lnSpc>
              <a:buNone/>
            </a:pPr>
            <a:r>
              <a:rPr lang="zh-CN" altLang="en-US" sz="1800" b="1" dirty="0" smtClean="0">
                <a:latin typeface="微软雅黑" panose="020B0503020204020204" pitchFamily="34" charset="-122"/>
                <a:ea typeface="微软雅黑" panose="020B0503020204020204" pitchFamily="34" charset="-122"/>
              </a:rPr>
              <a:t>主要内容</a:t>
            </a:r>
          </a:p>
          <a:p>
            <a:pPr>
              <a:lnSpc>
                <a:spcPct val="250000"/>
              </a:lnSpc>
            </a:pPr>
            <a:r>
              <a:rPr lang="zh-CN" altLang="en-US" b="1" dirty="0">
                <a:latin typeface="微软雅黑" panose="020B0503020204020204" pitchFamily="34" charset="-122"/>
                <a:ea typeface="微软雅黑" panose="020B0503020204020204" pitchFamily="34" charset="-122"/>
              </a:rPr>
              <a:t>第一节  </a:t>
            </a:r>
            <a:r>
              <a:rPr lang="zh-CN" altLang="en-US" b="1" dirty="0" smtClean="0">
                <a:latin typeface="微软雅黑" panose="020B0503020204020204" pitchFamily="34" charset="-122"/>
                <a:ea typeface="微软雅黑" panose="020B0503020204020204" pitchFamily="34" charset="-122"/>
              </a:rPr>
              <a:t> 外汇与汇率</a:t>
            </a:r>
            <a:endParaRPr lang="en-US" altLang="zh-CN" b="1" dirty="0" smtClean="0">
              <a:latin typeface="微软雅黑" panose="020B0503020204020204" pitchFamily="34" charset="-122"/>
              <a:ea typeface="微软雅黑" panose="020B0503020204020204" pitchFamily="34" charset="-122"/>
            </a:endParaRPr>
          </a:p>
          <a:p>
            <a:pPr>
              <a:lnSpc>
                <a:spcPct val="250000"/>
              </a:lnSpc>
            </a:pPr>
            <a:r>
              <a:rPr lang="zh-CN" altLang="en-US" b="1" dirty="0" smtClean="0">
                <a:latin typeface="微软雅黑" panose="020B0503020204020204" pitchFamily="34" charset="-122"/>
                <a:ea typeface="微软雅黑" panose="020B0503020204020204" pitchFamily="34" charset="-122"/>
              </a:rPr>
              <a:t>第二</a:t>
            </a:r>
            <a:r>
              <a:rPr lang="zh-CN" altLang="en-US" b="1" dirty="0">
                <a:latin typeface="微软雅黑" panose="020B0503020204020204" pitchFamily="34" charset="-122"/>
                <a:ea typeface="微软雅黑" panose="020B0503020204020204" pitchFamily="34" charset="-122"/>
              </a:rPr>
              <a:t>节   </a:t>
            </a:r>
            <a:r>
              <a:rPr lang="zh-CN" altLang="en-US" b="1" dirty="0" smtClean="0">
                <a:latin typeface="微软雅黑" panose="020B0503020204020204" pitchFamily="34" charset="-122"/>
                <a:ea typeface="微软雅黑" panose="020B0503020204020204" pitchFamily="34" charset="-122"/>
              </a:rPr>
              <a:t>汇率的决定与影响因素</a:t>
            </a:r>
            <a:endParaRPr lang="en-US" altLang="zh-CN" b="1" dirty="0" smtClean="0">
              <a:latin typeface="微软雅黑" panose="020B0503020204020204" pitchFamily="34" charset="-122"/>
              <a:ea typeface="微软雅黑" panose="020B0503020204020204" pitchFamily="34" charset="-122"/>
            </a:endParaRPr>
          </a:p>
          <a:p>
            <a:pPr>
              <a:lnSpc>
                <a:spcPct val="250000"/>
              </a:lnSpc>
            </a:pPr>
            <a:r>
              <a:rPr lang="zh-CN" altLang="en-US" b="1" dirty="0" smtClean="0">
                <a:latin typeface="微软雅黑" panose="020B0503020204020204" pitchFamily="34" charset="-122"/>
                <a:ea typeface="微软雅黑" panose="020B0503020204020204" pitchFamily="34" charset="-122"/>
              </a:rPr>
              <a:t>第三节   汇率的作用</a:t>
            </a:r>
            <a:endParaRPr lang="en-US" altLang="zh-CN" b="1" dirty="0" smtClean="0">
              <a:latin typeface="微软雅黑" panose="020B0503020204020204" pitchFamily="34" charset="-122"/>
              <a:ea typeface="微软雅黑" panose="020B0503020204020204" pitchFamily="34" charset="-122"/>
            </a:endParaRPr>
          </a:p>
          <a:p>
            <a:pPr>
              <a:lnSpc>
                <a:spcPct val="250000"/>
              </a:lnSpc>
            </a:pPr>
            <a:r>
              <a:rPr lang="zh-CN" altLang="en-US" b="1" dirty="0">
                <a:latin typeface="微软雅黑" panose="020B0503020204020204" pitchFamily="34" charset="-122"/>
                <a:ea typeface="微软雅黑" panose="020B0503020204020204" pitchFamily="34" charset="-122"/>
              </a:rPr>
              <a:t>第四</a:t>
            </a:r>
            <a:r>
              <a:rPr lang="zh-CN" altLang="en-US" b="1" dirty="0" smtClean="0">
                <a:latin typeface="微软雅黑" panose="020B0503020204020204" pitchFamily="34" charset="-122"/>
                <a:ea typeface="微软雅黑" panose="020B0503020204020204" pitchFamily="34" charset="-122"/>
              </a:rPr>
              <a:t>节   汇率制度</a:t>
            </a:r>
            <a:endParaRPr lang="zh-CN" altLang="en-US"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5053687" y="1871932"/>
            <a:ext cx="3355676" cy="3693319"/>
          </a:xfrm>
          <a:prstGeom prst="rect">
            <a:avLst/>
          </a:prstGeom>
          <a:noFill/>
        </p:spPr>
        <p:txBody>
          <a:bodyPr wrap="square" rtlCol="0">
            <a:spAutoFit/>
          </a:bodyPr>
          <a:lstStyle/>
          <a:p>
            <a:r>
              <a:rPr lang="zh-CN" altLang="en-US" dirty="0" smtClean="0"/>
              <a:t>近</a:t>
            </a:r>
            <a:r>
              <a:rPr lang="en-US" altLang="zh-CN" dirty="0" smtClean="0"/>
              <a:t>11</a:t>
            </a:r>
            <a:r>
              <a:rPr lang="zh-CN" altLang="en-US" dirty="0" smtClean="0"/>
              <a:t>年真题里：</a:t>
            </a:r>
            <a:r>
              <a:rPr lang="en-US" altLang="zh-CN" dirty="0" smtClean="0"/>
              <a:t>5</a:t>
            </a:r>
            <a:r>
              <a:rPr lang="zh-CN" altLang="en-US" dirty="0" smtClean="0"/>
              <a:t>道论述题</a:t>
            </a:r>
            <a:endParaRPr lang="en-US" altLang="zh-CN" dirty="0" smtClean="0"/>
          </a:p>
          <a:p>
            <a:r>
              <a:rPr lang="en-US" altLang="zh-CN" dirty="0" smtClean="0"/>
              <a:t>2020.8  </a:t>
            </a:r>
          </a:p>
          <a:p>
            <a:r>
              <a:rPr lang="en-US" altLang="zh-CN" dirty="0" smtClean="0"/>
              <a:t>2019.4  </a:t>
            </a:r>
          </a:p>
          <a:p>
            <a:r>
              <a:rPr lang="en-US" altLang="zh-CN" dirty="0" smtClean="0"/>
              <a:t>2016.10</a:t>
            </a:r>
          </a:p>
          <a:p>
            <a:r>
              <a:rPr lang="en-US" altLang="zh-CN" dirty="0" smtClean="0"/>
              <a:t>2015.4</a:t>
            </a:r>
          </a:p>
          <a:p>
            <a:r>
              <a:rPr lang="en-US" altLang="zh-CN" dirty="0" smtClean="0"/>
              <a:t>2012.4  </a:t>
            </a:r>
          </a:p>
          <a:p>
            <a:r>
              <a:rPr lang="zh-CN" altLang="en-US" dirty="0"/>
              <a:t>近</a:t>
            </a:r>
            <a:r>
              <a:rPr lang="en-US" altLang="zh-CN" dirty="0"/>
              <a:t>11</a:t>
            </a:r>
            <a:r>
              <a:rPr lang="zh-CN" altLang="en-US" dirty="0"/>
              <a:t>年真题里： </a:t>
            </a:r>
            <a:r>
              <a:rPr lang="en-US" altLang="zh-CN" dirty="0" smtClean="0"/>
              <a:t>6</a:t>
            </a:r>
            <a:r>
              <a:rPr lang="zh-CN" altLang="en-US" dirty="0" smtClean="0"/>
              <a:t>道简答题</a:t>
            </a:r>
            <a:endParaRPr lang="en-US" altLang="zh-CN" dirty="0" smtClean="0"/>
          </a:p>
          <a:p>
            <a:r>
              <a:rPr lang="en-US" altLang="zh-CN" dirty="0" smtClean="0"/>
              <a:t>2018.10</a:t>
            </a:r>
            <a:endParaRPr lang="en-US" altLang="zh-CN" dirty="0"/>
          </a:p>
          <a:p>
            <a:r>
              <a:rPr lang="en-US" altLang="zh-CN" dirty="0" smtClean="0"/>
              <a:t>2017.4</a:t>
            </a:r>
          </a:p>
          <a:p>
            <a:r>
              <a:rPr lang="en-US" altLang="zh-CN" dirty="0" smtClean="0"/>
              <a:t>2015.10</a:t>
            </a:r>
          </a:p>
          <a:p>
            <a:r>
              <a:rPr lang="en-US" altLang="zh-CN" dirty="0" smtClean="0"/>
              <a:t>2014.7</a:t>
            </a:r>
          </a:p>
          <a:p>
            <a:r>
              <a:rPr lang="en-US" altLang="zh-CN" dirty="0" smtClean="0"/>
              <a:t>2013.7</a:t>
            </a:r>
          </a:p>
          <a:p>
            <a:r>
              <a:rPr lang="en-US" altLang="zh-CN" dirty="0" smtClean="0"/>
              <a:t>2012.7</a:t>
            </a:r>
          </a:p>
        </p:txBody>
      </p:sp>
    </p:spTree>
    <p:extLst>
      <p:ext uri="{BB962C8B-B14F-4D97-AF65-F5344CB8AC3E}">
        <p14:creationId xmlns:p14="http://schemas.microsoft.com/office/powerpoint/2010/main" val="3215309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1"/>
          </p:nvPr>
        </p:nvSpPr>
        <p:spPr/>
        <p:txBody>
          <a:bodyPr/>
          <a:lstStyle/>
          <a:p>
            <a:fld id="{A24B717B-1CCA-4998-B427-9669F86BA2F0}" type="slidenum">
              <a:rPr lang="en-US" altLang="zh-CN" smtClean="0"/>
              <a:pPr/>
              <a:t>20</a:t>
            </a:fld>
            <a:endParaRPr lang="en-US" altLang="zh-CN"/>
          </a:p>
        </p:txBody>
      </p:sp>
      <p:sp>
        <p:nvSpPr>
          <p:cNvPr id="5" name="Content Placeholder 2"/>
          <p:cNvSpPr>
            <a:spLocks noGrp="1"/>
          </p:cNvSpPr>
          <p:nvPr>
            <p:ph idx="4294967295"/>
          </p:nvPr>
        </p:nvSpPr>
        <p:spPr>
          <a:xfrm>
            <a:off x="313757" y="1105319"/>
            <a:ext cx="8243647" cy="4953000"/>
          </a:xfrm>
          <a:prstGeom prst="rect">
            <a:avLst/>
          </a:prstGeom>
        </p:spPr>
        <p:txBody>
          <a:bodyPr/>
          <a:lstStyle/>
          <a:p>
            <a:pPr>
              <a:lnSpc>
                <a:spcPct val="150000"/>
              </a:lnSpc>
            </a:pPr>
            <a:r>
              <a:rPr lang="zh-CN" altLang="en-US" b="1" dirty="0">
                <a:latin typeface="微软雅黑" panose="020B0503020204020204" pitchFamily="34" charset="-122"/>
                <a:ea typeface="微软雅黑" panose="020B0503020204020204" pitchFamily="34" charset="-122"/>
              </a:rPr>
              <a:t>（三）汇兑心理说</a:t>
            </a:r>
            <a:r>
              <a:rPr lang="en-US" altLang="zh-CN" b="1" dirty="0">
                <a:latin typeface="微软雅黑" panose="020B0503020204020204" pitchFamily="34" charset="-122"/>
                <a:ea typeface="微软雅黑" panose="020B0503020204020204" pitchFamily="34" charset="-122"/>
              </a:rPr>
              <a:t/>
            </a:r>
            <a:br>
              <a:rPr lang="en-US" altLang="zh-CN" b="1" dirty="0">
                <a:latin typeface="微软雅黑" panose="020B0503020204020204" pitchFamily="34" charset="-122"/>
                <a:ea typeface="微软雅黑" panose="020B0503020204020204" pitchFamily="34" charset="-122"/>
              </a:rPr>
            </a:br>
            <a:r>
              <a:rPr lang="zh-CN" altLang="en-US" b="1" dirty="0">
                <a:latin typeface="微软雅黑" panose="020B0503020204020204" pitchFamily="34" charset="-122"/>
                <a:ea typeface="微软雅黑" panose="020B0503020204020204" pitchFamily="34" charset="-122"/>
              </a:rPr>
              <a:t>　　该理论是阐述汇率决定的理论。</a:t>
            </a:r>
            <a:r>
              <a:rPr lang="en-US" altLang="zh-CN" b="1" dirty="0">
                <a:latin typeface="微软雅黑" panose="020B0503020204020204" pitchFamily="34" charset="-122"/>
                <a:ea typeface="微软雅黑" panose="020B0503020204020204" pitchFamily="34" charset="-122"/>
              </a:rPr>
              <a:t/>
            </a:r>
            <a:br>
              <a:rPr lang="en-US" altLang="zh-CN" b="1" dirty="0">
                <a:latin typeface="微软雅黑" panose="020B0503020204020204" pitchFamily="34" charset="-122"/>
                <a:ea typeface="微软雅黑" panose="020B0503020204020204" pitchFamily="34" charset="-122"/>
              </a:rPr>
            </a:br>
            <a:r>
              <a:rPr lang="zh-CN" altLang="en-US" b="1" dirty="0">
                <a:latin typeface="微软雅黑" panose="020B0503020204020204" pitchFamily="34" charset="-122"/>
                <a:ea typeface="微软雅黑" panose="020B0503020204020204" pitchFamily="34" charset="-122"/>
              </a:rPr>
              <a:t>　　该理论认为人们之所以需要外国货币，除了需要用外国货币购买商品外，还有满足债务支付，进行投资或投机、资本逃避等需求，正是这种需求使外国货币具有了价值。因此，外国货币的价值取决于</a:t>
            </a:r>
            <a:r>
              <a:rPr lang="zh-CN" altLang="en-US" b="1" dirty="0">
                <a:solidFill>
                  <a:srgbClr val="FF0000"/>
                </a:solidFill>
                <a:latin typeface="微软雅黑" panose="020B0503020204020204" pitchFamily="34" charset="-122"/>
                <a:ea typeface="微软雅黑" panose="020B0503020204020204" pitchFamily="34" charset="-122"/>
              </a:rPr>
              <a:t>人们对外国货币所作出的主观评价</a:t>
            </a:r>
            <a:r>
              <a:rPr lang="zh-CN" altLang="en-US" b="1" dirty="0">
                <a:latin typeface="微软雅黑" panose="020B0503020204020204" pitchFamily="34" charset="-122"/>
                <a:ea typeface="微软雅黑" panose="020B0503020204020204" pitchFamily="34" charset="-122"/>
              </a:rPr>
              <a:t>，而这种主观评价的高低又依托于使用外国货币的</a:t>
            </a:r>
            <a:r>
              <a:rPr lang="zh-CN" altLang="en-US" sz="2800" b="1" dirty="0">
                <a:solidFill>
                  <a:srgbClr val="FF0000"/>
                </a:solidFill>
                <a:latin typeface="微软雅黑" panose="020B0503020204020204" pitchFamily="34" charset="-122"/>
                <a:ea typeface="微软雅黑" panose="020B0503020204020204" pitchFamily="34" charset="-122"/>
              </a:rPr>
              <a:t>边际效用</a:t>
            </a:r>
            <a:r>
              <a:rPr lang="zh-CN" altLang="en-US" b="1" dirty="0">
                <a:latin typeface="微软雅黑" panose="020B0503020204020204" pitchFamily="34" charset="-122"/>
                <a:ea typeface="微软雅黑" panose="020B0503020204020204" pitchFamily="34" charset="-122"/>
              </a:rPr>
              <a:t>。由于每个经济主体使用外国货币会有不同的边际效应，他们对</a:t>
            </a:r>
            <a:r>
              <a:rPr lang="zh-CN" altLang="en-US" b="1" dirty="0">
                <a:solidFill>
                  <a:srgbClr val="FF0000"/>
                </a:solidFill>
                <a:latin typeface="微软雅黑" panose="020B0503020204020204" pitchFamily="34" charset="-122"/>
                <a:ea typeface="微软雅黑" panose="020B0503020204020204" pitchFamily="34" charset="-122"/>
              </a:rPr>
              <a:t>外币的主观评价也就不同，而不同的主观评价产生了外汇的供给与需求，供求双方通过市场达到均衡，均衡点就是外汇汇率。</a:t>
            </a:r>
            <a:r>
              <a:rPr lang="en-US" altLang="zh-CN" b="1" dirty="0">
                <a:solidFill>
                  <a:srgbClr val="FF0000"/>
                </a:solidFill>
                <a:latin typeface="微软雅黑" panose="020B0503020204020204" pitchFamily="34" charset="-122"/>
                <a:ea typeface="微软雅黑" panose="020B0503020204020204" pitchFamily="34" charset="-122"/>
              </a:rPr>
              <a:t/>
            </a:r>
            <a:br>
              <a:rPr lang="en-US" altLang="zh-CN" b="1" dirty="0">
                <a:solidFill>
                  <a:srgbClr val="FF0000"/>
                </a:solidFill>
                <a:latin typeface="微软雅黑" panose="020B0503020204020204" pitchFamily="34" charset="-122"/>
                <a:ea typeface="微软雅黑" panose="020B0503020204020204" pitchFamily="34" charset="-122"/>
              </a:rPr>
            </a:b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6" name="Title 1"/>
          <p:cNvSpPr txBox="1">
            <a:spLocks/>
          </p:cNvSpPr>
          <p:nvPr/>
        </p:nvSpPr>
        <p:spPr>
          <a:xfrm>
            <a:off x="632201" y="220835"/>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800" b="1" smtClean="0">
                <a:latin typeface="微软雅黑" panose="020B0503020204020204" pitchFamily="34" charset="-122"/>
                <a:ea typeface="微软雅黑" panose="020B0503020204020204" pitchFamily="34" charset="-122"/>
              </a:rPr>
              <a:t>第二节　汇率的决定与影响因素</a:t>
            </a:r>
            <a:r>
              <a:rPr lang="en-US" altLang="zh-CN" sz="2800" b="1" smtClean="0">
                <a:latin typeface="微软雅黑" panose="020B0503020204020204" pitchFamily="34" charset="-122"/>
                <a:ea typeface="微软雅黑" panose="020B0503020204020204" pitchFamily="34" charset="-122"/>
              </a:rPr>
              <a:t> </a:t>
            </a:r>
            <a:endParaRPr lang="en-US" altLang="zh-CN"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85787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1"/>
          </p:nvPr>
        </p:nvSpPr>
        <p:spPr/>
        <p:txBody>
          <a:bodyPr/>
          <a:lstStyle/>
          <a:p>
            <a:fld id="{A24B717B-1CCA-4998-B427-9669F86BA2F0}" type="slidenum">
              <a:rPr lang="en-US" altLang="zh-CN" smtClean="0"/>
              <a:pPr/>
              <a:t>21</a:t>
            </a:fld>
            <a:endParaRPr lang="en-US" altLang="zh-CN"/>
          </a:p>
        </p:txBody>
      </p:sp>
      <p:sp>
        <p:nvSpPr>
          <p:cNvPr id="5" name="Content Placeholder 2"/>
          <p:cNvSpPr>
            <a:spLocks noGrp="1"/>
          </p:cNvSpPr>
          <p:nvPr>
            <p:ph idx="4294967295"/>
          </p:nvPr>
        </p:nvSpPr>
        <p:spPr>
          <a:xfrm>
            <a:off x="184360" y="1019055"/>
            <a:ext cx="8700847" cy="4953000"/>
          </a:xfrm>
          <a:prstGeom prst="rect">
            <a:avLst/>
          </a:prstGeom>
        </p:spPr>
        <p:txBody>
          <a:bodyPr/>
          <a:lstStyle/>
          <a:p>
            <a:r>
              <a:rPr lang="zh-CN" altLang="en-US" b="1" dirty="0">
                <a:latin typeface="微软雅黑" panose="020B0503020204020204" pitchFamily="34" charset="-122"/>
                <a:ea typeface="微软雅黑" panose="020B0503020204020204" pitchFamily="34" charset="-122"/>
              </a:rPr>
              <a:t>四）利率平价理论</a:t>
            </a:r>
            <a:r>
              <a:rPr lang="en-US" altLang="zh-CN" b="1" dirty="0">
                <a:latin typeface="微软雅黑" panose="020B0503020204020204" pitchFamily="34" charset="-122"/>
                <a:ea typeface="微软雅黑" panose="020B0503020204020204" pitchFamily="34" charset="-122"/>
              </a:rPr>
              <a:t/>
            </a:r>
            <a:br>
              <a:rPr lang="en-US" altLang="zh-CN" b="1" dirty="0">
                <a:latin typeface="微软雅黑" panose="020B0503020204020204" pitchFamily="34" charset="-122"/>
                <a:ea typeface="微软雅黑" panose="020B0503020204020204" pitchFamily="34" charset="-122"/>
              </a:rPr>
            </a:br>
            <a:r>
              <a:rPr lang="zh-CN" altLang="en-US" b="1" dirty="0">
                <a:latin typeface="微软雅黑" panose="020B0503020204020204" pitchFamily="34" charset="-122"/>
                <a:ea typeface="微软雅黑" panose="020B0503020204020204" pitchFamily="34" charset="-122"/>
              </a:rPr>
              <a:t>　　该理论认为两国之间的</a:t>
            </a:r>
            <a:r>
              <a:rPr lang="zh-CN" altLang="en-US" b="1" dirty="0">
                <a:solidFill>
                  <a:srgbClr val="FF0000"/>
                </a:solidFill>
                <a:latin typeface="微软雅黑" panose="020B0503020204020204" pitchFamily="34" charset="-122"/>
                <a:ea typeface="微软雅黑" panose="020B0503020204020204" pitchFamily="34" charset="-122"/>
              </a:rPr>
              <a:t>利率差对汇率起着决定作用</a:t>
            </a:r>
            <a:r>
              <a:rPr lang="zh-CN" altLang="en-US" b="1"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
            </a:r>
            <a:br>
              <a:rPr lang="en-US" altLang="zh-CN" b="1" dirty="0">
                <a:latin typeface="微软雅黑" panose="020B0503020204020204" pitchFamily="34" charset="-122"/>
                <a:ea typeface="微软雅黑" panose="020B0503020204020204" pitchFamily="34" charset="-122"/>
              </a:rPr>
            </a:br>
            <a:r>
              <a:rPr lang="zh-CN" altLang="en-US" b="1" dirty="0">
                <a:latin typeface="微软雅黑" panose="020B0503020204020204" pitchFamily="34" charset="-122"/>
                <a:ea typeface="微软雅黑" panose="020B0503020204020204" pitchFamily="34" charset="-122"/>
              </a:rPr>
              <a:t>　　该理论认为，</a:t>
            </a:r>
            <a:r>
              <a:rPr lang="zh-CN" altLang="en-US" b="1" dirty="0">
                <a:solidFill>
                  <a:srgbClr val="FF0000"/>
                </a:solidFill>
                <a:latin typeface="微软雅黑" panose="020B0503020204020204" pitchFamily="34" charset="-122"/>
                <a:ea typeface="微软雅黑" panose="020B0503020204020204" pitchFamily="34" charset="-122"/>
              </a:rPr>
              <a:t>套利性的短期资本流动会驱使高利率国家的货币在远期外汇市场上贴水</a:t>
            </a:r>
            <a:r>
              <a:rPr lang="zh-CN" altLang="en-US" b="1" dirty="0">
                <a:latin typeface="微软雅黑" panose="020B0503020204020204" pitchFamily="34" charset="-122"/>
                <a:ea typeface="微软雅黑" panose="020B0503020204020204" pitchFamily="34" charset="-122"/>
              </a:rPr>
              <a:t>。而低利率国家货币将在远期外汇市场上升水，并且升贴水率等于两国的利率差</a:t>
            </a:r>
            <a:r>
              <a:rPr lang="zh-CN" altLang="en-US" b="1" dirty="0" smtClean="0">
                <a:latin typeface="微软雅黑" panose="020B0503020204020204" pitchFamily="34" charset="-122"/>
                <a:ea typeface="微软雅黑" panose="020B0503020204020204" pitchFamily="34" charset="-122"/>
              </a:rPr>
              <a:t>。</a:t>
            </a:r>
            <a:endParaRPr lang="en-US" altLang="zh-CN" b="1" dirty="0" smtClean="0">
              <a:latin typeface="微软雅黑" panose="020B0503020204020204" pitchFamily="34" charset="-122"/>
              <a:ea typeface="微软雅黑" panose="020B0503020204020204" pitchFamily="34" charset="-122"/>
            </a:endParaRPr>
          </a:p>
          <a:p>
            <a:endParaRPr lang="en-US" altLang="zh-CN" b="1" dirty="0">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rPr>
              <a:t>（五）货币分析说</a:t>
            </a:r>
            <a:r>
              <a:rPr lang="en-US" altLang="zh-CN" b="1" dirty="0">
                <a:latin typeface="微软雅黑" panose="020B0503020204020204" pitchFamily="34" charset="-122"/>
                <a:ea typeface="微软雅黑" panose="020B0503020204020204" pitchFamily="34" charset="-122"/>
              </a:rPr>
              <a:t/>
            </a:r>
            <a:br>
              <a:rPr lang="en-US" altLang="zh-CN" b="1" dirty="0">
                <a:latin typeface="微软雅黑" panose="020B0503020204020204" pitchFamily="34" charset="-122"/>
                <a:ea typeface="微软雅黑" panose="020B0503020204020204" pitchFamily="34" charset="-122"/>
              </a:rPr>
            </a:br>
            <a:r>
              <a:rPr lang="zh-CN" altLang="en-US" b="1" dirty="0">
                <a:latin typeface="微软雅黑" panose="020B0503020204020204" pitchFamily="34" charset="-122"/>
                <a:ea typeface="微软雅黑" panose="020B0503020204020204" pitchFamily="34" charset="-122"/>
              </a:rPr>
              <a:t>　　该理论是从</a:t>
            </a:r>
            <a:r>
              <a:rPr lang="zh-CN" altLang="en-US" b="1" dirty="0">
                <a:solidFill>
                  <a:srgbClr val="FF0000"/>
                </a:solidFill>
                <a:latin typeface="微软雅黑" panose="020B0503020204020204" pitchFamily="34" charset="-122"/>
                <a:ea typeface="微软雅黑" panose="020B0503020204020204" pitchFamily="34" charset="-122"/>
              </a:rPr>
              <a:t>货币数量</a:t>
            </a:r>
            <a:r>
              <a:rPr lang="zh-CN" altLang="en-US" b="1" dirty="0">
                <a:latin typeface="微软雅黑" panose="020B0503020204020204" pitchFamily="34" charset="-122"/>
                <a:ea typeface="微软雅黑" panose="020B0503020204020204" pitchFamily="34" charset="-122"/>
              </a:rPr>
              <a:t>的角度阐释汇率决定问题的。</a:t>
            </a:r>
            <a:r>
              <a:rPr lang="en-US" altLang="zh-CN" b="1" dirty="0">
                <a:latin typeface="微软雅黑" panose="020B0503020204020204" pitchFamily="34" charset="-122"/>
                <a:ea typeface="微软雅黑" panose="020B0503020204020204" pitchFamily="34" charset="-122"/>
              </a:rPr>
              <a:t/>
            </a:r>
            <a:br>
              <a:rPr lang="en-US" altLang="zh-CN" b="1" dirty="0">
                <a:latin typeface="微软雅黑" panose="020B0503020204020204" pitchFamily="34" charset="-122"/>
                <a:ea typeface="微软雅黑" panose="020B0503020204020204" pitchFamily="34" charset="-122"/>
              </a:rPr>
            </a:br>
            <a:r>
              <a:rPr lang="zh-CN" altLang="en-US" b="1" dirty="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①</a:t>
            </a:r>
            <a:r>
              <a:rPr lang="zh-CN" altLang="en-US" b="1" dirty="0" smtClean="0">
                <a:solidFill>
                  <a:srgbClr val="FF0000"/>
                </a:solidFill>
                <a:latin typeface="微软雅黑" panose="020B0503020204020204" pitchFamily="34" charset="-122"/>
                <a:ea typeface="微软雅黑" panose="020B0503020204020204" pitchFamily="34" charset="-122"/>
              </a:rPr>
              <a:t>当</a:t>
            </a:r>
            <a:r>
              <a:rPr lang="zh-CN" altLang="en-US" b="1" dirty="0">
                <a:solidFill>
                  <a:srgbClr val="FF0000"/>
                </a:solidFill>
                <a:latin typeface="微软雅黑" panose="020B0503020204020204" pitchFamily="34" charset="-122"/>
                <a:ea typeface="微软雅黑" panose="020B0503020204020204" pitchFamily="34" charset="-122"/>
              </a:rPr>
              <a:t>本国货币供给相对于国外货币供给增长更多时，将导致本国价格水平等比例上升，本国货币汇率将等比例下跌</a:t>
            </a:r>
            <a:r>
              <a:rPr lang="zh-CN" altLang="en-US" b="1" dirty="0" smtClean="0">
                <a:latin typeface="微软雅黑" panose="020B0503020204020204" pitchFamily="34" charset="-122"/>
                <a:ea typeface="微软雅黑" panose="020B0503020204020204" pitchFamily="34" charset="-122"/>
              </a:rPr>
              <a:t>；</a:t>
            </a:r>
            <a:endParaRPr lang="en-US" altLang="zh-CN" b="1" dirty="0" smtClean="0">
              <a:latin typeface="微软雅黑" panose="020B0503020204020204" pitchFamily="34" charset="-122"/>
              <a:ea typeface="微软雅黑" panose="020B0503020204020204" pitchFamily="34" charset="-122"/>
            </a:endParaRPr>
          </a:p>
          <a:p>
            <a:r>
              <a:rPr lang="zh-CN" altLang="en-US" b="1" dirty="0" smtClean="0">
                <a:solidFill>
                  <a:srgbClr val="FF0000"/>
                </a:solidFill>
                <a:latin typeface="微软雅黑" panose="020B0503020204020204" pitchFamily="34" charset="-122"/>
                <a:ea typeface="微软雅黑" panose="020B0503020204020204" pitchFamily="34" charset="-122"/>
              </a:rPr>
              <a:t>     ②当</a:t>
            </a:r>
            <a:r>
              <a:rPr lang="zh-CN" altLang="en-US" b="1" dirty="0">
                <a:solidFill>
                  <a:srgbClr val="FF0000"/>
                </a:solidFill>
                <a:latin typeface="微软雅黑" panose="020B0503020204020204" pitchFamily="34" charset="-122"/>
                <a:ea typeface="微软雅黑" panose="020B0503020204020204" pitchFamily="34" charset="-122"/>
              </a:rPr>
              <a:t>本国实际国民收入</a:t>
            </a:r>
            <a:r>
              <a:rPr lang="zh-CN" altLang="en-US" b="1" dirty="0">
                <a:latin typeface="微软雅黑" panose="020B0503020204020204" pitchFamily="34" charset="-122"/>
                <a:ea typeface="微软雅黑" panose="020B0503020204020204" pitchFamily="34" charset="-122"/>
              </a:rPr>
              <a:t>相对于国外实际国民收入增长更多时，将导致本国</a:t>
            </a:r>
            <a:r>
              <a:rPr lang="zh-CN" altLang="en-US" b="1" dirty="0">
                <a:solidFill>
                  <a:srgbClr val="FF0000"/>
                </a:solidFill>
                <a:latin typeface="微软雅黑" panose="020B0503020204020204" pitchFamily="34" charset="-122"/>
                <a:ea typeface="微软雅黑" panose="020B0503020204020204" pitchFamily="34" charset="-122"/>
              </a:rPr>
              <a:t>货币需求增加</a:t>
            </a:r>
            <a:r>
              <a:rPr lang="zh-CN" altLang="en-US" b="1" dirty="0">
                <a:latin typeface="微软雅黑" panose="020B0503020204020204" pitchFamily="34" charset="-122"/>
                <a:ea typeface="微软雅黑" panose="020B0503020204020204" pitchFamily="34" charset="-122"/>
              </a:rPr>
              <a:t>，在货币供给不变的情况下，国内价格水平下降，本国</a:t>
            </a:r>
            <a:r>
              <a:rPr lang="zh-CN" altLang="en-US" b="1" dirty="0">
                <a:solidFill>
                  <a:srgbClr val="FF0000"/>
                </a:solidFill>
                <a:latin typeface="微软雅黑" panose="020B0503020204020204" pitchFamily="34" charset="-122"/>
                <a:ea typeface="微软雅黑" panose="020B0503020204020204" pitchFamily="34" charset="-122"/>
              </a:rPr>
              <a:t>货币汇率相应上升。</a:t>
            </a:r>
            <a:r>
              <a:rPr lang="en-US" altLang="zh-CN" b="1" dirty="0">
                <a:solidFill>
                  <a:srgbClr val="FF0000"/>
                </a:solidFill>
                <a:latin typeface="微软雅黑" panose="020B0503020204020204" pitchFamily="34" charset="-122"/>
                <a:ea typeface="微软雅黑" panose="020B0503020204020204" pitchFamily="34" charset="-122"/>
              </a:rPr>
              <a:t/>
            </a:r>
            <a:br>
              <a:rPr lang="en-US" altLang="zh-CN" b="1" dirty="0">
                <a:solidFill>
                  <a:srgbClr val="FF0000"/>
                </a:solidFill>
                <a:latin typeface="微软雅黑" panose="020B0503020204020204" pitchFamily="34" charset="-122"/>
                <a:ea typeface="微软雅黑" panose="020B0503020204020204" pitchFamily="34" charset="-122"/>
              </a:rPr>
            </a:br>
            <a:r>
              <a:rPr lang="zh-CN" altLang="en-US" b="1" dirty="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③</a:t>
            </a:r>
            <a:r>
              <a:rPr lang="zh-CN" altLang="en-US" b="1" dirty="0" smtClean="0">
                <a:solidFill>
                  <a:srgbClr val="FF0000"/>
                </a:solidFill>
                <a:latin typeface="微软雅黑" panose="020B0503020204020204" pitchFamily="34" charset="-122"/>
                <a:ea typeface="微软雅黑" panose="020B0503020204020204" pitchFamily="34" charset="-122"/>
              </a:rPr>
              <a:t>当</a:t>
            </a:r>
            <a:r>
              <a:rPr lang="zh-CN" altLang="en-US" b="1" dirty="0">
                <a:solidFill>
                  <a:srgbClr val="FF0000"/>
                </a:solidFill>
                <a:latin typeface="微软雅黑" panose="020B0503020204020204" pitchFamily="34" charset="-122"/>
                <a:ea typeface="微软雅黑" panose="020B0503020204020204" pitchFamily="34" charset="-122"/>
              </a:rPr>
              <a:t>本国利率水平</a:t>
            </a:r>
            <a:r>
              <a:rPr lang="zh-CN" altLang="en-US" b="1" dirty="0">
                <a:latin typeface="微软雅黑" panose="020B0503020204020204" pitchFamily="34" charset="-122"/>
                <a:ea typeface="微软雅黑" panose="020B0503020204020204" pitchFamily="34" charset="-122"/>
              </a:rPr>
              <a:t>相对于国外利率水平提高更多时，会导致国内货币需求下降，价格上升，在购买力平价机制的作用下，本国货币汇率将下跌。</a:t>
            </a:r>
            <a:endParaRPr lang="en-US" altLang="zh-CN" b="1" dirty="0">
              <a:latin typeface="微软雅黑" panose="020B0503020204020204" pitchFamily="34" charset="-122"/>
              <a:ea typeface="微软雅黑" panose="020B0503020204020204" pitchFamily="34" charset="-122"/>
            </a:endParaRPr>
          </a:p>
          <a:p>
            <a:r>
              <a:rPr lang="en-US" altLang="zh-CN" b="1" dirty="0">
                <a:latin typeface="微软雅黑" panose="020B0503020204020204" pitchFamily="34" charset="-122"/>
                <a:ea typeface="微软雅黑" panose="020B0503020204020204" pitchFamily="34" charset="-122"/>
              </a:rPr>
              <a:t/>
            </a:r>
            <a:br>
              <a:rPr lang="en-US" altLang="zh-CN" b="1" dirty="0">
                <a:latin typeface="微软雅黑" panose="020B0503020204020204" pitchFamily="34" charset="-122"/>
                <a:ea typeface="微软雅黑" panose="020B0503020204020204" pitchFamily="34" charset="-122"/>
              </a:rPr>
            </a:br>
            <a:endParaRPr lang="en-US" altLang="zh-CN" b="1" dirty="0">
              <a:latin typeface="微软雅黑" panose="020B0503020204020204" pitchFamily="34" charset="-122"/>
              <a:ea typeface="微软雅黑" panose="020B0503020204020204" pitchFamily="34" charset="-122"/>
            </a:endParaRPr>
          </a:p>
        </p:txBody>
      </p:sp>
      <p:sp>
        <p:nvSpPr>
          <p:cNvPr id="6" name="Title 1"/>
          <p:cNvSpPr txBox="1">
            <a:spLocks/>
          </p:cNvSpPr>
          <p:nvPr/>
        </p:nvSpPr>
        <p:spPr>
          <a:xfrm>
            <a:off x="632201" y="220835"/>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800" b="1" smtClean="0">
                <a:latin typeface="微软雅黑" panose="020B0503020204020204" pitchFamily="34" charset="-122"/>
                <a:ea typeface="微软雅黑" panose="020B0503020204020204" pitchFamily="34" charset="-122"/>
              </a:rPr>
              <a:t>第二节　汇率的决定与影响因素</a:t>
            </a:r>
            <a:r>
              <a:rPr lang="en-US" altLang="zh-CN" sz="2800" b="1" smtClean="0">
                <a:latin typeface="微软雅黑" panose="020B0503020204020204" pitchFamily="34" charset="-122"/>
                <a:ea typeface="微软雅黑" panose="020B0503020204020204" pitchFamily="34" charset="-122"/>
              </a:rPr>
              <a:t> </a:t>
            </a:r>
            <a:endParaRPr lang="en-US" altLang="zh-CN"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75040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1"/>
          </p:nvPr>
        </p:nvSpPr>
        <p:spPr/>
        <p:txBody>
          <a:bodyPr/>
          <a:lstStyle/>
          <a:p>
            <a:fld id="{A24B717B-1CCA-4998-B427-9669F86BA2F0}" type="slidenum">
              <a:rPr lang="en-US" altLang="zh-CN" smtClean="0"/>
              <a:pPr/>
              <a:t>22</a:t>
            </a:fld>
            <a:endParaRPr lang="en-US" altLang="zh-CN"/>
          </a:p>
        </p:txBody>
      </p:sp>
      <p:sp>
        <p:nvSpPr>
          <p:cNvPr id="5" name="Content Placeholder 2"/>
          <p:cNvSpPr txBox="1">
            <a:spLocks/>
          </p:cNvSpPr>
          <p:nvPr/>
        </p:nvSpPr>
        <p:spPr>
          <a:xfrm>
            <a:off x="423025" y="1085190"/>
            <a:ext cx="7704137" cy="49530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pPr>
              <a:lnSpc>
                <a:spcPct val="150000"/>
              </a:lnSpc>
            </a:pPr>
            <a:r>
              <a:rPr lang="zh-CN" altLang="en-US" b="1" dirty="0" smtClean="0">
                <a:latin typeface="微软雅黑" panose="020B0503020204020204" pitchFamily="34" charset="-122"/>
                <a:ea typeface="微软雅黑" panose="020B0503020204020204" pitchFamily="34" charset="-122"/>
              </a:rPr>
              <a:t>（六）资产组合平衡理论</a:t>
            </a:r>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r>
              <a:rPr lang="zh-CN" altLang="en-US" b="1" dirty="0" smtClean="0">
                <a:latin typeface="微软雅黑" panose="020B0503020204020204" pitchFamily="34" charset="-122"/>
                <a:ea typeface="微软雅黑" panose="020B0503020204020204" pitchFamily="34" charset="-122"/>
              </a:rPr>
              <a:t>　　该理论的核心思想是，</a:t>
            </a:r>
            <a:r>
              <a:rPr lang="zh-CN" altLang="en-US" b="1" dirty="0" smtClean="0">
                <a:solidFill>
                  <a:srgbClr val="FF0000"/>
                </a:solidFill>
                <a:latin typeface="微软雅黑" panose="020B0503020204020204" pitchFamily="34" charset="-122"/>
                <a:ea typeface="微软雅黑" panose="020B0503020204020204" pitchFamily="34" charset="-122"/>
              </a:rPr>
              <a:t>一国的资产总量分布于本国货币、国内债券和国外债券之上，投资者会根据不同资产的收益率、风险及自身的风险偏好确定期最优的资产组合</a:t>
            </a:r>
            <a:r>
              <a:rPr lang="zh-CN" altLang="en-US" b="1" dirty="0" smtClean="0">
                <a:latin typeface="微软雅黑" panose="020B0503020204020204" pitchFamily="34" charset="-122"/>
                <a:ea typeface="微软雅黑" panose="020B0503020204020204" pitchFamily="34" charset="-122"/>
              </a:rPr>
              <a:t>。偏重于</a:t>
            </a:r>
            <a:r>
              <a:rPr lang="zh-CN" altLang="zh-CN" b="1" dirty="0">
                <a:solidFill>
                  <a:srgbClr val="FF0000"/>
                </a:solidFill>
                <a:latin typeface="微软雅黑" panose="020B0503020204020204" pitchFamily="34" charset="-122"/>
                <a:ea typeface="微软雅黑" panose="020B0503020204020204" pitchFamily="34" charset="-122"/>
              </a:rPr>
              <a:t>短期汇率决定的分析</a:t>
            </a:r>
            <a:endParaRPr lang="en-US" altLang="zh-CN"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b="1" dirty="0" smtClean="0">
                <a:latin typeface="微软雅黑" panose="020B0503020204020204" pitchFamily="34" charset="-122"/>
                <a:ea typeface="微软雅黑" panose="020B0503020204020204" pitchFamily="34" charset="-122"/>
              </a:rPr>
              <a:t>一国货币供给量的变化、财政赤字增减导致国内发行规模的变化等因素都会导致原有的资产市场失衡，进而引起投资者调整其持有的国内外资产组合，</a:t>
            </a:r>
            <a:r>
              <a:rPr lang="zh-CN" altLang="en-US" b="1" dirty="0" smtClean="0">
                <a:solidFill>
                  <a:srgbClr val="FF0000"/>
                </a:solidFill>
                <a:latin typeface="微软雅黑" panose="020B0503020204020204" pitchFamily="34" charset="-122"/>
                <a:ea typeface="微软雅黑" panose="020B0503020204020204" pitchFamily="34" charset="-122"/>
              </a:rPr>
              <a:t>引起资金在各国间的流动，影响外汇供求，汇率发生相应变动。</a:t>
            </a:r>
            <a:r>
              <a:rPr lang="zh-CN" altLang="en-US" b="1" dirty="0" smtClean="0">
                <a:latin typeface="微软雅黑" panose="020B0503020204020204" pitchFamily="34" charset="-122"/>
                <a:ea typeface="微软雅黑" panose="020B0503020204020204" pitchFamily="34" charset="-122"/>
              </a:rPr>
              <a:t>汇率的变动又将使投资者重新评价并调整其所持资产，直至资产市场重新恢复均衡，此时的汇率为新的均衡汇率。</a:t>
            </a:r>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endParaRPr lang="en-US" altLang="zh-CN" b="1" dirty="0">
              <a:latin typeface="微软雅黑" panose="020B0503020204020204" pitchFamily="34" charset="-122"/>
              <a:ea typeface="微软雅黑" panose="020B0503020204020204" pitchFamily="34" charset="-122"/>
            </a:endParaRPr>
          </a:p>
        </p:txBody>
      </p:sp>
      <p:sp>
        <p:nvSpPr>
          <p:cNvPr id="6" name="Title 1"/>
          <p:cNvSpPr txBox="1">
            <a:spLocks/>
          </p:cNvSpPr>
          <p:nvPr/>
        </p:nvSpPr>
        <p:spPr>
          <a:xfrm>
            <a:off x="632201" y="220835"/>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800" b="1" smtClean="0">
                <a:latin typeface="微软雅黑" panose="020B0503020204020204" pitchFamily="34" charset="-122"/>
                <a:ea typeface="微软雅黑" panose="020B0503020204020204" pitchFamily="34" charset="-122"/>
              </a:rPr>
              <a:t>第二节　汇率的决定与影响因素</a:t>
            </a:r>
            <a:r>
              <a:rPr lang="en-US" altLang="zh-CN" sz="2800" b="1" smtClean="0">
                <a:latin typeface="微软雅黑" panose="020B0503020204020204" pitchFamily="34" charset="-122"/>
                <a:ea typeface="微软雅黑" panose="020B0503020204020204" pitchFamily="34" charset="-122"/>
              </a:rPr>
              <a:t> </a:t>
            </a:r>
            <a:endParaRPr lang="en-US" altLang="zh-CN"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68358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A24B717B-1CCA-4998-B427-9669F86BA2F0}" type="slidenum">
              <a:rPr lang="en-US" altLang="zh-CN" smtClean="0"/>
              <a:pPr/>
              <a:t>23</a:t>
            </a:fld>
            <a:endParaRPr lang="en-US" altLang="zh-CN"/>
          </a:p>
        </p:txBody>
      </p:sp>
      <p:sp>
        <p:nvSpPr>
          <p:cNvPr id="3" name="Content Placeholder 2"/>
          <p:cNvSpPr txBox="1">
            <a:spLocks/>
          </p:cNvSpPr>
          <p:nvPr/>
        </p:nvSpPr>
        <p:spPr>
          <a:xfrm>
            <a:off x="0" y="906911"/>
            <a:ext cx="8769858" cy="49530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r>
              <a:rPr lang="zh-CN" altLang="en-US" b="1" dirty="0" smtClean="0">
                <a:latin typeface="微软雅黑" panose="020B0503020204020204" pitchFamily="34" charset="-122"/>
                <a:ea typeface="微软雅黑" panose="020B0503020204020204" pitchFamily="34" charset="-122"/>
              </a:rPr>
              <a:t>　　二、影响汇率变动的主要因素</a:t>
            </a:r>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r>
              <a:rPr lang="zh-CN" altLang="en-US" b="1" dirty="0" smtClean="0">
                <a:latin typeface="微软雅黑" panose="020B0503020204020204" pitchFamily="34" charset="-122"/>
                <a:ea typeface="微软雅黑" panose="020B0503020204020204" pitchFamily="34" charset="-122"/>
              </a:rPr>
              <a:t>　　</a:t>
            </a:r>
            <a:endParaRPr lang="en-US" altLang="zh-CN" b="1" dirty="0" smtClean="0">
              <a:latin typeface="微软雅黑" panose="020B0503020204020204" pitchFamily="34" charset="-122"/>
              <a:ea typeface="微软雅黑" panose="020B0503020204020204" pitchFamily="34" charset="-122"/>
            </a:endParaRPr>
          </a:p>
          <a:p>
            <a:r>
              <a:rPr lang="zh-CN" altLang="en-US" b="1" dirty="0" smtClean="0">
                <a:solidFill>
                  <a:srgbClr val="FF0000"/>
                </a:solidFill>
                <a:latin typeface="微软雅黑" panose="020B0503020204020204" pitchFamily="34" charset="-122"/>
                <a:ea typeface="微软雅黑" panose="020B0503020204020204" pitchFamily="34" charset="-122"/>
              </a:rPr>
              <a:t>（一）通货膨胀</a:t>
            </a:r>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r>
              <a:rPr lang="zh-CN" altLang="en-US" b="1" dirty="0" smtClean="0">
                <a:solidFill>
                  <a:srgbClr val="FF0000"/>
                </a:solidFill>
                <a:latin typeface="微软雅黑" panose="020B0503020204020204" pitchFamily="34" charset="-122"/>
                <a:ea typeface="微软雅黑" panose="020B0503020204020204" pitchFamily="34" charset="-122"/>
              </a:rPr>
              <a:t>　　</a:t>
            </a:r>
            <a:r>
              <a:rPr lang="zh-CN" altLang="en-US" b="1" dirty="0" smtClean="0">
                <a:solidFill>
                  <a:srgbClr val="FF0000"/>
                </a:solidFill>
                <a:latin typeface="微软雅黑" panose="020B0503020204020204" pitchFamily="34" charset="-122"/>
                <a:ea typeface="微软雅黑" panose="020B0503020204020204" pitchFamily="34" charset="-122"/>
              </a:rPr>
              <a:t>本国</a:t>
            </a:r>
            <a:r>
              <a:rPr lang="zh-CN" altLang="en-US" b="1" dirty="0" smtClean="0">
                <a:solidFill>
                  <a:srgbClr val="FF0000"/>
                </a:solidFill>
                <a:latin typeface="微软雅黑" panose="020B0503020204020204" pitchFamily="34" charset="-122"/>
                <a:ea typeface="微软雅黑" panose="020B0503020204020204" pitchFamily="34" charset="-122"/>
              </a:rPr>
              <a:t>发生通货膨胀</a:t>
            </a:r>
            <a:r>
              <a:rPr lang="en-US" altLang="zh-CN" b="1" dirty="0" smtClean="0">
                <a:solidFill>
                  <a:srgbClr val="FF0000"/>
                </a:solidFill>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该国货币代表的实际价值量下降</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外汇市场上对该国货币的需求减少</a:t>
            </a:r>
            <a:r>
              <a:rPr lang="en-US" altLang="zh-CN" b="1" dirty="0" smtClean="0">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外汇汇率上升，本币汇率下跌。</a:t>
            </a:r>
            <a:r>
              <a:rPr lang="en-US" altLang="zh-CN" b="1" dirty="0" smtClean="0">
                <a:solidFill>
                  <a:srgbClr val="FF0000"/>
                </a:solidFill>
                <a:latin typeface="微软雅黑" panose="020B0503020204020204" pitchFamily="34" charset="-122"/>
                <a:ea typeface="微软雅黑" panose="020B0503020204020204" pitchFamily="34" charset="-122"/>
              </a:rPr>
              <a:t/>
            </a:r>
            <a:br>
              <a:rPr lang="en-US" altLang="zh-CN" b="1" dirty="0" smtClean="0">
                <a:solidFill>
                  <a:srgbClr val="FF0000"/>
                </a:solidFill>
                <a:latin typeface="微软雅黑" panose="020B0503020204020204" pitchFamily="34" charset="-122"/>
                <a:ea typeface="微软雅黑" panose="020B0503020204020204" pitchFamily="34" charset="-122"/>
              </a:rPr>
            </a:br>
            <a:r>
              <a:rPr lang="zh-CN" altLang="en-US" b="1" dirty="0" smtClean="0">
                <a:latin typeface="微软雅黑" panose="020B0503020204020204" pitchFamily="34" charset="-122"/>
                <a:ea typeface="微软雅黑" panose="020B0503020204020204" pitchFamily="34" charset="-122"/>
              </a:rPr>
              <a:t>　　在国内外市场联系密切的情况下，一国较高的通货膨胀率会削弱本国商品在国际市场的竞争力，减少出口，并提高外国商品在本国市场的竞争能力，增加进口，这也会导致对外汇的需求大于供给，促使该国货币在外汇市场上贬值。</a:t>
            </a:r>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endParaRPr lang="en-US" altLang="zh-CN" b="1" dirty="0" smtClean="0">
              <a:latin typeface="微软雅黑" panose="020B0503020204020204" pitchFamily="34" charset="-122"/>
              <a:ea typeface="微软雅黑" panose="020B0503020204020204" pitchFamily="34" charset="-122"/>
            </a:endParaRPr>
          </a:p>
          <a:p>
            <a:r>
              <a:rPr lang="zh-CN" altLang="en-US" b="1" dirty="0">
                <a:solidFill>
                  <a:srgbClr val="FF0000"/>
                </a:solidFill>
                <a:latin typeface="微软雅黑" panose="020B0503020204020204" pitchFamily="34" charset="-122"/>
                <a:ea typeface="微软雅黑" panose="020B0503020204020204" pitchFamily="34" charset="-122"/>
              </a:rPr>
              <a:t>      （二）经济增长</a:t>
            </a:r>
            <a:r>
              <a:rPr lang="en-US" altLang="zh-CN" b="1" dirty="0"/>
              <a:t/>
            </a:r>
            <a:br>
              <a:rPr lang="en-US" altLang="zh-CN" b="1" dirty="0"/>
            </a:br>
            <a:r>
              <a:rPr lang="zh-CN" altLang="en-US" b="1" dirty="0"/>
              <a:t>　　</a:t>
            </a:r>
            <a:r>
              <a:rPr lang="zh-CN" altLang="en-US" b="1" dirty="0">
                <a:solidFill>
                  <a:srgbClr val="FF0000"/>
                </a:solidFill>
                <a:latin typeface="微软雅黑" panose="020B0503020204020204" pitchFamily="34" charset="-122"/>
                <a:ea typeface="微软雅黑" panose="020B0503020204020204" pitchFamily="34" charset="-122"/>
              </a:rPr>
              <a:t>短期</a:t>
            </a:r>
            <a:r>
              <a:rPr lang="zh-CN" altLang="en-US" b="1" dirty="0" smtClean="0">
                <a:solidFill>
                  <a:srgbClr val="FF0000"/>
                </a:solidFill>
                <a:latin typeface="微软雅黑" panose="020B0503020204020204" pitchFamily="34" charset="-122"/>
                <a:ea typeface="微软雅黑" panose="020B0503020204020204" pitchFamily="34" charset="-122"/>
              </a:rPr>
              <a:t>内本国</a:t>
            </a:r>
            <a:r>
              <a:rPr lang="zh-CN" altLang="en-US" b="1" dirty="0">
                <a:solidFill>
                  <a:srgbClr val="FF0000"/>
                </a:solidFill>
                <a:latin typeface="微软雅黑" panose="020B0503020204020204" pitchFamily="34" charset="-122"/>
                <a:ea typeface="微软雅黑" panose="020B0503020204020204" pitchFamily="34" charset="-122"/>
              </a:rPr>
              <a:t>经济增长往往会引起进口的增加，外汇需求增加</a:t>
            </a:r>
            <a:r>
              <a:rPr lang="en-US" altLang="zh-CN" b="1" dirty="0">
                <a:solidFill>
                  <a:srgbClr val="FF0000"/>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外汇汇率升值</a:t>
            </a:r>
            <a:r>
              <a:rPr lang="zh-CN" altLang="en-US" b="1" dirty="0">
                <a:latin typeface="微软雅黑" panose="020B0503020204020204" pitchFamily="34" charset="-122"/>
                <a:ea typeface="微软雅黑" panose="020B0503020204020204" pitchFamily="34" charset="-122"/>
              </a:rPr>
              <a:t>。长期内，该国货币通常会有对外长期升值的趋势。</a:t>
            </a:r>
            <a:r>
              <a:rPr lang="en-US" altLang="zh-CN" b="1" dirty="0">
                <a:latin typeface="微软雅黑" panose="020B0503020204020204" pitchFamily="34" charset="-122"/>
                <a:ea typeface="微软雅黑" panose="020B0503020204020204" pitchFamily="34" charset="-122"/>
              </a:rPr>
              <a:t/>
            </a:r>
            <a:br>
              <a:rPr lang="en-US" altLang="zh-CN" b="1" dirty="0">
                <a:latin typeface="微软雅黑" panose="020B0503020204020204" pitchFamily="34" charset="-122"/>
                <a:ea typeface="微软雅黑" panose="020B0503020204020204" pitchFamily="34" charset="-122"/>
              </a:rPr>
            </a:br>
            <a:r>
              <a:rPr lang="zh-CN" altLang="en-US" b="1" dirty="0">
                <a:latin typeface="微软雅黑" panose="020B0503020204020204" pitchFamily="34" charset="-122"/>
                <a:ea typeface="微软雅黑" panose="020B0503020204020204" pitchFamily="34" charset="-122"/>
              </a:rPr>
              <a:t>　　</a:t>
            </a:r>
            <a:endParaRPr lang="en-US" altLang="zh-CN" b="1" dirty="0" smtClean="0">
              <a:latin typeface="微软雅黑" panose="020B0503020204020204" pitchFamily="34" charset="-122"/>
              <a:ea typeface="微软雅黑" panose="020B0503020204020204" pitchFamily="34" charset="-122"/>
            </a:endParaRPr>
          </a:p>
          <a:p>
            <a:r>
              <a:rPr lang="zh-CN" altLang="en-US" b="1" dirty="0" smtClean="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三）国际收支</a:t>
            </a:r>
            <a:r>
              <a:rPr lang="en-US" altLang="zh-CN" b="1" dirty="0">
                <a:latin typeface="微软雅黑" panose="020B0503020204020204" pitchFamily="34" charset="-122"/>
                <a:ea typeface="微软雅黑" panose="020B0503020204020204" pitchFamily="34" charset="-122"/>
              </a:rPr>
              <a:t/>
            </a:r>
            <a:br>
              <a:rPr lang="en-US" altLang="zh-CN" b="1" dirty="0">
                <a:latin typeface="微软雅黑" panose="020B0503020204020204" pitchFamily="34" charset="-122"/>
                <a:ea typeface="微软雅黑" panose="020B0503020204020204" pitchFamily="34" charset="-122"/>
              </a:rPr>
            </a:br>
            <a:r>
              <a:rPr lang="zh-CN" altLang="en-US" b="1" dirty="0">
                <a:latin typeface="微软雅黑" panose="020B0503020204020204" pitchFamily="34" charset="-122"/>
                <a:ea typeface="微软雅黑" panose="020B0503020204020204" pitchFamily="34" charset="-122"/>
              </a:rPr>
              <a:t>　</a:t>
            </a:r>
            <a:r>
              <a:rPr lang="zh-CN" altLang="en-US" b="1" dirty="0">
                <a:solidFill>
                  <a:srgbClr val="FF0000"/>
                </a:solidFill>
                <a:latin typeface="微软雅黑" panose="020B0503020204020204" pitchFamily="34" charset="-122"/>
                <a:ea typeface="微软雅黑" panose="020B0503020204020204" pitchFamily="34" charset="-122"/>
              </a:rPr>
              <a:t>　收小于支，逆差</a:t>
            </a:r>
            <a:r>
              <a:rPr lang="en-US" altLang="zh-CN" b="1" dirty="0" smtClean="0">
                <a:solidFill>
                  <a:srgbClr val="FF0000"/>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本币</a:t>
            </a:r>
            <a:r>
              <a:rPr lang="zh-CN" altLang="en-US" b="1" dirty="0" smtClean="0">
                <a:solidFill>
                  <a:srgbClr val="FF0000"/>
                </a:solidFill>
                <a:latin typeface="微软雅黑" panose="020B0503020204020204" pitchFamily="34" charset="-122"/>
                <a:ea typeface="微软雅黑" panose="020B0503020204020204" pitchFamily="34" charset="-122"/>
              </a:rPr>
              <a:t>贬值，外币升值</a:t>
            </a:r>
            <a:endParaRPr lang="en-US" altLang="zh-CN" b="1" dirty="0" smtClean="0">
              <a:solidFill>
                <a:srgbClr val="FF0000"/>
              </a:solidFill>
              <a:latin typeface="微软雅黑" panose="020B0503020204020204" pitchFamily="34" charset="-122"/>
              <a:ea typeface="微软雅黑" panose="020B0503020204020204" pitchFamily="34" charset="-122"/>
            </a:endParaRPr>
          </a:p>
          <a:p>
            <a:r>
              <a:rPr lang="zh-CN" altLang="en-US" b="1" dirty="0">
                <a:solidFill>
                  <a:srgbClr val="FF0000"/>
                </a:solidFill>
                <a:latin typeface="微软雅黑" panose="020B0503020204020204" pitchFamily="34" charset="-122"/>
                <a:ea typeface="微软雅黑" panose="020B0503020204020204" pitchFamily="34" charset="-122"/>
              </a:rPr>
              <a:t>　　收大于支，顺差</a:t>
            </a:r>
            <a:r>
              <a:rPr lang="en-US" altLang="zh-CN" b="1" dirty="0" smtClean="0">
                <a:solidFill>
                  <a:srgbClr val="FF0000"/>
                </a:solidFill>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本币升值，外币贬值</a:t>
            </a:r>
            <a:endParaRPr lang="en-US" altLang="zh-CN" b="1" dirty="0">
              <a:latin typeface="微软雅黑" panose="020B0503020204020204" pitchFamily="34" charset="-122"/>
              <a:ea typeface="微软雅黑" panose="020B0503020204020204" pitchFamily="34" charset="-122"/>
            </a:endParaRPr>
          </a:p>
        </p:txBody>
      </p:sp>
      <p:sp>
        <p:nvSpPr>
          <p:cNvPr id="4" name="Title 1"/>
          <p:cNvSpPr txBox="1">
            <a:spLocks/>
          </p:cNvSpPr>
          <p:nvPr/>
        </p:nvSpPr>
        <p:spPr>
          <a:xfrm>
            <a:off x="632201" y="220835"/>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800" b="1" smtClean="0">
                <a:latin typeface="微软雅黑" panose="020B0503020204020204" pitchFamily="34" charset="-122"/>
                <a:ea typeface="微软雅黑" panose="020B0503020204020204" pitchFamily="34" charset="-122"/>
              </a:rPr>
              <a:t>第二节　汇率的决定与影响因素</a:t>
            </a:r>
            <a:r>
              <a:rPr lang="en-US" altLang="zh-CN" sz="2800" b="1" smtClean="0">
                <a:latin typeface="微软雅黑" panose="020B0503020204020204" pitchFamily="34" charset="-122"/>
                <a:ea typeface="微软雅黑" panose="020B0503020204020204" pitchFamily="34" charset="-122"/>
              </a:rPr>
              <a:t> </a:t>
            </a:r>
            <a:endParaRPr lang="en-US" altLang="zh-CN"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27346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A24B717B-1CCA-4998-B427-9669F86BA2F0}" type="slidenum">
              <a:rPr lang="en-US" altLang="zh-CN" smtClean="0"/>
              <a:pPr/>
              <a:t>24</a:t>
            </a:fld>
            <a:endParaRPr lang="en-US" altLang="zh-CN"/>
          </a:p>
        </p:txBody>
      </p:sp>
      <p:sp>
        <p:nvSpPr>
          <p:cNvPr id="3" name="Content Placeholder 2"/>
          <p:cNvSpPr txBox="1">
            <a:spLocks/>
          </p:cNvSpPr>
          <p:nvPr/>
        </p:nvSpPr>
        <p:spPr>
          <a:xfrm>
            <a:off x="213216" y="1027681"/>
            <a:ext cx="8697871" cy="49530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r>
              <a:rPr lang="zh-CN" altLang="en-US" b="1" dirty="0" smtClean="0">
                <a:latin typeface="微软雅黑" panose="020B0503020204020204" pitchFamily="34" charset="-122"/>
                <a:ea typeface="微软雅黑" panose="020B0503020204020204" pitchFamily="34" charset="-122"/>
              </a:rPr>
              <a:t>（四）利率</a:t>
            </a:r>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r>
              <a:rPr lang="zh-CN" altLang="en-US"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本国</a:t>
            </a:r>
            <a:r>
              <a:rPr lang="zh-CN" altLang="en-US" b="1" dirty="0" smtClean="0">
                <a:latin typeface="微软雅黑" panose="020B0503020204020204" pitchFamily="34" charset="-122"/>
                <a:ea typeface="微软雅黑" panose="020B0503020204020204" pitchFamily="34" charset="-122"/>
              </a:rPr>
              <a:t>的高利率水平会吸引国际资本流入该国，从而增加该国外汇的供给，导致</a:t>
            </a:r>
            <a:r>
              <a:rPr lang="zh-CN" altLang="en-US" b="1" dirty="0" smtClean="0">
                <a:latin typeface="微软雅黑" panose="020B0503020204020204" pitchFamily="34" charset="-122"/>
                <a:ea typeface="微软雅黑" panose="020B0503020204020204" pitchFamily="34" charset="-122"/>
              </a:rPr>
              <a:t>即期</a:t>
            </a:r>
            <a:r>
              <a:rPr lang="zh-CN" altLang="en-US" b="1" dirty="0" smtClean="0">
                <a:solidFill>
                  <a:srgbClr val="FF0000"/>
                </a:solidFill>
                <a:latin typeface="微软雅黑" panose="020B0503020204020204" pitchFamily="34" charset="-122"/>
                <a:ea typeface="微软雅黑" panose="020B0503020204020204" pitchFamily="34" charset="-122"/>
              </a:rPr>
              <a:t>本币升值</a:t>
            </a:r>
            <a:r>
              <a:rPr lang="zh-CN" altLang="en-US" b="1" dirty="0" smtClean="0">
                <a:latin typeface="微软雅黑" panose="020B0503020204020204" pitchFamily="34" charset="-122"/>
                <a:ea typeface="微软雅黑" panose="020B0503020204020204" pitchFamily="34" charset="-122"/>
              </a:rPr>
              <a:t>，外币贬值。</a:t>
            </a:r>
            <a:endParaRPr lang="en-US" altLang="zh-CN" b="1" dirty="0" smtClean="0">
              <a:latin typeface="微软雅黑" panose="020B0503020204020204" pitchFamily="34" charset="-122"/>
              <a:ea typeface="微软雅黑" panose="020B0503020204020204" pitchFamily="34" charset="-122"/>
            </a:endParaRPr>
          </a:p>
          <a:p>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r>
              <a:rPr lang="zh-CN" altLang="en-US" b="1" dirty="0" smtClean="0">
                <a:latin typeface="微软雅黑" panose="020B0503020204020204" pitchFamily="34" charset="-122"/>
                <a:ea typeface="微软雅黑" panose="020B0503020204020204" pitchFamily="34" charset="-122"/>
              </a:rPr>
              <a:t>（五）心理预期</a:t>
            </a:r>
            <a:r>
              <a:rPr lang="en-US" altLang="zh-CN" b="1" dirty="0" smtClean="0">
                <a:latin typeface="微软雅黑" panose="020B0503020204020204" pitchFamily="34" charset="-122"/>
                <a:ea typeface="微软雅黑" panose="020B0503020204020204" pitchFamily="34" charset="-122"/>
              </a:rPr>
              <a:t> </a:t>
            </a:r>
            <a:br>
              <a:rPr lang="en-US" altLang="zh-CN" b="1" dirty="0" smtClean="0">
                <a:latin typeface="微软雅黑" panose="020B0503020204020204" pitchFamily="34" charset="-122"/>
                <a:ea typeface="微软雅黑" panose="020B0503020204020204" pitchFamily="34" charset="-122"/>
              </a:rPr>
            </a:br>
            <a:r>
              <a:rPr lang="zh-CN" altLang="en-US" b="1" dirty="0" smtClean="0">
                <a:latin typeface="微软雅黑" panose="020B0503020204020204" pitchFamily="34" charset="-122"/>
                <a:ea typeface="微软雅黑" panose="020B0503020204020204" pitchFamily="34" charset="-122"/>
              </a:rPr>
              <a:t>　　心理预期因素主要影响短期汇率的变动，当预期某国家货币在未来将会升值，则外汇市场上投资者会大量买进该国货币，造成市场上外汇供给的增加，本币需求的上升，助推本币升值。反之，则助推本币贬值。</a:t>
            </a:r>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endParaRPr lang="en-US" altLang="zh-CN" b="1" dirty="0">
              <a:latin typeface="微软雅黑" panose="020B0503020204020204" pitchFamily="34" charset="-122"/>
              <a:ea typeface="微软雅黑" panose="020B0503020204020204" pitchFamily="34" charset="-122"/>
            </a:endParaRPr>
          </a:p>
          <a:p>
            <a:r>
              <a:rPr lang="zh-CN" altLang="en-US" b="1" dirty="0" smtClean="0">
                <a:latin typeface="微软雅黑" panose="020B0503020204020204" pitchFamily="34" charset="-122"/>
                <a:ea typeface="微软雅黑" panose="020B0503020204020204" pitchFamily="34" charset="-122"/>
              </a:rPr>
              <a:t>（六）政府干预</a:t>
            </a:r>
            <a:endParaRPr lang="en-US" altLang="zh-CN" b="1" dirty="0" smtClean="0">
              <a:latin typeface="微软雅黑" panose="020B0503020204020204" pitchFamily="34" charset="-122"/>
              <a:ea typeface="微软雅黑" panose="020B0503020204020204" pitchFamily="34" charset="-122"/>
            </a:endParaRPr>
          </a:p>
          <a:p>
            <a:endParaRPr lang="en-US" altLang="zh-CN" b="1" dirty="0">
              <a:latin typeface="微软雅黑" panose="020B0503020204020204" pitchFamily="34" charset="-122"/>
              <a:ea typeface="微软雅黑" panose="020B0503020204020204" pitchFamily="34" charset="-122"/>
            </a:endParaRPr>
          </a:p>
        </p:txBody>
      </p:sp>
      <p:sp>
        <p:nvSpPr>
          <p:cNvPr id="4" name="Title 1"/>
          <p:cNvSpPr txBox="1">
            <a:spLocks/>
          </p:cNvSpPr>
          <p:nvPr/>
        </p:nvSpPr>
        <p:spPr>
          <a:xfrm>
            <a:off x="632201" y="220835"/>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800" b="1" smtClean="0">
                <a:latin typeface="微软雅黑" panose="020B0503020204020204" pitchFamily="34" charset="-122"/>
                <a:ea typeface="微软雅黑" panose="020B0503020204020204" pitchFamily="34" charset="-122"/>
              </a:rPr>
              <a:t>第二节　汇率的决定与影响因素</a:t>
            </a:r>
            <a:r>
              <a:rPr lang="en-US" altLang="zh-CN" sz="2800" b="1" smtClean="0">
                <a:latin typeface="微软雅黑" panose="020B0503020204020204" pitchFamily="34" charset="-122"/>
                <a:ea typeface="微软雅黑" panose="020B0503020204020204" pitchFamily="34" charset="-122"/>
              </a:rPr>
              <a:t> </a:t>
            </a:r>
            <a:endParaRPr lang="en-US" altLang="zh-CN"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994319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A24B717B-1CCA-4998-B427-9669F86BA2F0}" type="slidenum">
              <a:rPr lang="en-US" altLang="zh-CN" smtClean="0"/>
              <a:pPr/>
              <a:t>25</a:t>
            </a:fld>
            <a:endParaRPr lang="en-US" altLang="zh-CN"/>
          </a:p>
        </p:txBody>
      </p:sp>
      <p:sp>
        <p:nvSpPr>
          <p:cNvPr id="3" name="矩形 2"/>
          <p:cNvSpPr/>
          <p:nvPr/>
        </p:nvSpPr>
        <p:spPr>
          <a:xfrm>
            <a:off x="179459" y="1608888"/>
            <a:ext cx="7737894" cy="369332"/>
          </a:xfrm>
          <a:prstGeom prst="rect">
            <a:avLst/>
          </a:prstGeom>
        </p:spPr>
        <p:txBody>
          <a:bodyPr wrap="square">
            <a:spAutoFit/>
          </a:bodyPr>
          <a:lstStyle/>
          <a:p>
            <a:r>
              <a:rPr lang="en-US" altLang="zh-CN" dirty="0"/>
              <a:t>26</a:t>
            </a:r>
            <a:r>
              <a:rPr lang="zh-CN" altLang="en-US" dirty="0"/>
              <a:t>、结合影响汇率变动的主要</a:t>
            </a:r>
            <a:r>
              <a:rPr lang="zh-CN" altLang="en-US" dirty="0" smtClean="0"/>
              <a:t>因素，试</a:t>
            </a:r>
            <a:r>
              <a:rPr lang="zh-CN" altLang="en-US" dirty="0"/>
              <a:t>分析人民币汇率的变动趋势。</a:t>
            </a:r>
          </a:p>
        </p:txBody>
      </p:sp>
      <p:sp>
        <p:nvSpPr>
          <p:cNvPr id="4" name="矩形 3"/>
          <p:cNvSpPr/>
          <p:nvPr/>
        </p:nvSpPr>
        <p:spPr>
          <a:xfrm>
            <a:off x="179459" y="951844"/>
            <a:ext cx="2029723" cy="369332"/>
          </a:xfrm>
          <a:prstGeom prst="rect">
            <a:avLst/>
          </a:prstGeom>
        </p:spPr>
        <p:txBody>
          <a:bodyPr wrap="none">
            <a:spAutoFit/>
          </a:bodyPr>
          <a:lstStyle/>
          <a:p>
            <a:r>
              <a:rPr lang="en-US" altLang="zh-CN" dirty="0" smtClean="0"/>
              <a:t>2020</a:t>
            </a:r>
            <a:r>
              <a:rPr lang="zh-CN" altLang="en-US" dirty="0" smtClean="0"/>
              <a:t>年</a:t>
            </a:r>
            <a:r>
              <a:rPr lang="en-US" altLang="zh-CN" dirty="0"/>
              <a:t>8</a:t>
            </a:r>
            <a:r>
              <a:rPr lang="zh-CN" altLang="en-US" dirty="0" smtClean="0"/>
              <a:t>月  </a:t>
            </a:r>
            <a:r>
              <a:rPr lang="zh-CN" altLang="en-US" b="1" dirty="0" smtClean="0"/>
              <a:t>论述题</a:t>
            </a:r>
            <a:endParaRPr lang="en-US" altLang="zh-CN" b="1" dirty="0"/>
          </a:p>
        </p:txBody>
      </p:sp>
      <p:sp>
        <p:nvSpPr>
          <p:cNvPr id="5" name="矩形 4"/>
          <p:cNvSpPr/>
          <p:nvPr/>
        </p:nvSpPr>
        <p:spPr>
          <a:xfrm>
            <a:off x="179459" y="2299429"/>
            <a:ext cx="8662616" cy="3693319"/>
          </a:xfrm>
          <a:prstGeom prst="rect">
            <a:avLst/>
          </a:prstGeom>
        </p:spPr>
        <p:txBody>
          <a:bodyPr wrap="square">
            <a:spAutoFit/>
          </a:bodyPr>
          <a:lstStyle/>
          <a:p>
            <a:r>
              <a:rPr lang="zh-CN" altLang="zh-CN" dirty="0"/>
              <a:t>影响汇率变动的主要因素：通货膨胀、经济增长、国际收支、利率、心理预期、（</a:t>
            </a:r>
            <a:r>
              <a:rPr lang="en-US" altLang="zh-CN" dirty="0"/>
              <a:t>6</a:t>
            </a:r>
            <a:r>
              <a:rPr lang="zh-CN" altLang="zh-CN" dirty="0"/>
              <a:t>）政府干预</a:t>
            </a:r>
            <a:r>
              <a:rPr lang="zh-CN" altLang="zh-CN" dirty="0"/>
              <a:t>。</a:t>
            </a:r>
            <a:endParaRPr lang="en-US" altLang="zh-CN" dirty="0"/>
          </a:p>
          <a:p>
            <a:r>
              <a:rPr lang="zh-CN" altLang="zh-CN" dirty="0"/>
              <a:t>上述</a:t>
            </a:r>
            <a:r>
              <a:rPr lang="zh-CN" altLang="zh-CN" dirty="0"/>
              <a:t>影响汇率变动的因素中，前三项属于长期影响因素，后三项属于影响短期国际资本流动的短期因素</a:t>
            </a:r>
            <a:r>
              <a:rPr lang="zh-CN" altLang="zh-CN" dirty="0"/>
              <a:t>。</a:t>
            </a:r>
            <a:endParaRPr lang="en-US" altLang="zh-CN" dirty="0"/>
          </a:p>
          <a:p>
            <a:r>
              <a:rPr lang="en-US" altLang="zh-CN" dirty="0"/>
              <a:t/>
            </a:r>
            <a:br>
              <a:rPr lang="en-US" altLang="zh-CN" dirty="0"/>
            </a:br>
            <a:r>
              <a:rPr lang="zh-CN" altLang="zh-CN" dirty="0"/>
              <a:t>（</a:t>
            </a:r>
            <a:r>
              <a:rPr lang="en-US" altLang="zh-CN" dirty="0"/>
              <a:t>1</a:t>
            </a:r>
            <a:r>
              <a:rPr lang="zh-CN" altLang="zh-CN" dirty="0"/>
              <a:t>）近期的人民币汇率变化主要是对市场供求和国际汇市波动的反映。</a:t>
            </a:r>
            <a:r>
              <a:rPr lang="en-US" altLang="zh-CN" dirty="0"/>
              <a:t/>
            </a:r>
            <a:br>
              <a:rPr lang="en-US" altLang="zh-CN" dirty="0"/>
            </a:br>
            <a:r>
              <a:rPr lang="zh-CN" altLang="zh-CN" dirty="0"/>
              <a:t>（</a:t>
            </a:r>
            <a:r>
              <a:rPr lang="en-US" altLang="zh-CN" dirty="0"/>
              <a:t>2</a:t>
            </a:r>
            <a:r>
              <a:rPr lang="zh-CN" altLang="zh-CN" dirty="0"/>
              <a:t>）人民币在新兴市场货币中的表现是总体稳健的。</a:t>
            </a:r>
            <a:r>
              <a:rPr lang="en-US" altLang="zh-CN" dirty="0"/>
              <a:t/>
            </a:r>
            <a:br>
              <a:rPr lang="en-US" altLang="zh-CN" dirty="0"/>
            </a:br>
            <a:r>
              <a:rPr lang="zh-CN" altLang="zh-CN" dirty="0"/>
              <a:t>（</a:t>
            </a:r>
            <a:r>
              <a:rPr lang="en-US" altLang="zh-CN" dirty="0"/>
              <a:t>3</a:t>
            </a:r>
            <a:r>
              <a:rPr lang="zh-CN" altLang="zh-CN" dirty="0"/>
              <a:t>）人民银行积极采取了一些措施稳定预期</a:t>
            </a:r>
            <a:r>
              <a:rPr lang="en-US" altLang="zh-CN" dirty="0"/>
              <a:t>,</a:t>
            </a:r>
            <a:r>
              <a:rPr lang="zh-CN" altLang="zh-CN" dirty="0"/>
              <a:t>如不断完善人民币汇率市场化机制</a:t>
            </a:r>
            <a:r>
              <a:rPr lang="en-US" altLang="zh-CN" dirty="0"/>
              <a:t>,</a:t>
            </a:r>
            <a:r>
              <a:rPr lang="zh-CN" altLang="zh-CN" dirty="0"/>
              <a:t>保持汇率的弹性</a:t>
            </a:r>
            <a:r>
              <a:rPr lang="en-US" altLang="zh-CN" dirty="0"/>
              <a:t>;</a:t>
            </a:r>
            <a:r>
              <a:rPr lang="zh-CN" altLang="zh-CN" dirty="0"/>
              <a:t>同时针对外汇市场顺周期的行为</a:t>
            </a:r>
            <a:r>
              <a:rPr lang="en-US" altLang="zh-CN" dirty="0"/>
              <a:t>,</a:t>
            </a:r>
            <a:r>
              <a:rPr lang="zh-CN" altLang="zh-CN" dirty="0"/>
              <a:t>已经并将继续积极采取发审慎政策等措施来稳定外汇市场预期。（</a:t>
            </a:r>
            <a:r>
              <a:rPr lang="en-US" altLang="zh-CN" dirty="0"/>
              <a:t>4</a:t>
            </a:r>
            <a:r>
              <a:rPr lang="zh-CN" altLang="zh-CN" dirty="0"/>
              <a:t>）我国作为负责任的大国</a:t>
            </a:r>
            <a:r>
              <a:rPr lang="en-US" altLang="zh-CN" dirty="0"/>
              <a:t>,</a:t>
            </a:r>
            <a:r>
              <a:rPr lang="zh-CN" altLang="zh-CN" dirty="0"/>
              <a:t>不会搞竞争性贬值</a:t>
            </a:r>
            <a:r>
              <a:rPr lang="en-US" altLang="zh-CN" dirty="0"/>
              <a:t>,</a:t>
            </a:r>
            <a:r>
              <a:rPr lang="zh-CN" altLang="zh-CN" dirty="0"/>
              <a:t>不会将人民币汇率作为工具来应对贸易争端等外部的扰动。（</a:t>
            </a:r>
            <a:r>
              <a:rPr lang="en-US" altLang="zh-CN" dirty="0"/>
              <a:t>5</a:t>
            </a:r>
            <a:r>
              <a:rPr lang="zh-CN" altLang="zh-CN" dirty="0"/>
              <a:t>）我国经济的基本面稳健</a:t>
            </a:r>
            <a:r>
              <a:rPr lang="en-US" altLang="zh-CN" dirty="0"/>
              <a:t>,</a:t>
            </a:r>
            <a:r>
              <a:rPr lang="zh-CN" altLang="zh-CN" dirty="0"/>
              <a:t>宏观杠杆率基本稳定</a:t>
            </a:r>
            <a:r>
              <a:rPr lang="en-US" altLang="zh-CN" dirty="0"/>
              <a:t>,</a:t>
            </a:r>
            <a:r>
              <a:rPr lang="zh-CN" altLang="zh-CN" dirty="0"/>
              <a:t>财政金融风险总体可控，近年来国际收支也是大体平衡</a:t>
            </a:r>
            <a:r>
              <a:rPr lang="en-US" altLang="zh-CN" dirty="0"/>
              <a:t>,</a:t>
            </a:r>
            <a:r>
              <a:rPr lang="zh-CN" altLang="zh-CN" dirty="0"/>
              <a:t>外汇储备充足</a:t>
            </a:r>
            <a:r>
              <a:rPr lang="en-US" altLang="zh-CN" dirty="0"/>
              <a:t>,</a:t>
            </a:r>
            <a:r>
              <a:rPr lang="zh-CN" altLang="zh-CN" dirty="0"/>
              <a:t>这些因素为人民币汇率保持基本稳定提供一个基本面的支撑。</a:t>
            </a:r>
            <a:endParaRPr lang="zh-CN" altLang="en-US" dirty="0"/>
          </a:p>
        </p:txBody>
      </p:sp>
      <p:sp>
        <p:nvSpPr>
          <p:cNvPr id="6" name="Rectangle 2"/>
          <p:cNvSpPr txBox="1">
            <a:spLocks noChangeArrowheads="1"/>
          </p:cNvSpPr>
          <p:nvPr/>
        </p:nvSpPr>
        <p:spPr>
          <a:xfrm>
            <a:off x="473645" y="395396"/>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000" b="1" dirty="0" smtClean="0">
                <a:solidFill>
                  <a:srgbClr val="FF0000"/>
                </a:solidFill>
                <a:latin typeface="微软雅黑" panose="020B0503020204020204" pitchFamily="34" charset="-122"/>
                <a:ea typeface="微软雅黑" panose="020B0503020204020204" pitchFamily="34" charset="-122"/>
              </a:rPr>
              <a:t>真题演练</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1841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A24B717B-1CCA-4998-B427-9669F86BA2F0}" type="slidenum">
              <a:rPr lang="en-US" altLang="zh-CN" smtClean="0"/>
              <a:pPr/>
              <a:t>26</a:t>
            </a:fld>
            <a:endParaRPr lang="en-US" altLang="zh-CN"/>
          </a:p>
        </p:txBody>
      </p:sp>
      <p:sp>
        <p:nvSpPr>
          <p:cNvPr id="3" name="矩形 2"/>
          <p:cNvSpPr/>
          <p:nvPr/>
        </p:nvSpPr>
        <p:spPr>
          <a:xfrm>
            <a:off x="172527" y="4458274"/>
            <a:ext cx="7919049" cy="1477328"/>
          </a:xfrm>
          <a:prstGeom prst="rect">
            <a:avLst/>
          </a:prstGeom>
        </p:spPr>
        <p:txBody>
          <a:bodyPr wrap="square">
            <a:spAutoFit/>
          </a:bodyPr>
          <a:lstStyle/>
          <a:p>
            <a:r>
              <a:rPr lang="en-US" altLang="zh-CN" kern="100" dirty="0">
                <a:latin typeface="宋体" panose="02010600030101010101" pitchFamily="2" charset="-122"/>
                <a:cs typeface="宋体" panose="02010600030101010101" pitchFamily="2" charset="-122"/>
              </a:rPr>
              <a:t>9</a:t>
            </a:r>
            <a:r>
              <a:rPr lang="zh-CN" altLang="zh-CN" kern="100" dirty="0">
                <a:latin typeface="Times New Roman" panose="02020603050405020304" pitchFamily="18" charset="0"/>
                <a:cs typeface="宋体" panose="02010600030101010101" pitchFamily="2" charset="-122"/>
              </a:rPr>
              <a:t>、</a:t>
            </a:r>
            <a:r>
              <a:rPr lang="zh-CN" altLang="zh-CN" kern="0" dirty="0">
                <a:latin typeface="Times New Roman" panose="02020603050405020304" pitchFamily="18" charset="0"/>
                <a:cs typeface="宋体" panose="02010600030101010101" pitchFamily="2" charset="-122"/>
              </a:rPr>
              <a:t>以开放经济条件下的</a:t>
            </a:r>
            <a:r>
              <a:rPr lang="en-US" altLang="zh-CN" kern="0" dirty="0">
                <a:latin typeface="Times New Roman" panose="02020603050405020304" pitchFamily="18" charset="0"/>
                <a:cs typeface="宋体" panose="02010600030101010101" pitchFamily="2" charset="-122"/>
              </a:rPr>
              <a:t>“</a:t>
            </a:r>
            <a:r>
              <a:rPr lang="zh-CN" altLang="zh-CN" kern="0" dirty="0">
                <a:latin typeface="Times New Roman" panose="02020603050405020304" pitchFamily="18" charset="0"/>
                <a:cs typeface="宋体" panose="02010600030101010101" pitchFamily="2" charset="-122"/>
              </a:rPr>
              <a:t>一价定律</a:t>
            </a:r>
            <a:r>
              <a:rPr lang="en-US" altLang="zh-CN" kern="0" dirty="0">
                <a:latin typeface="Times New Roman" panose="02020603050405020304" pitchFamily="18" charset="0"/>
                <a:cs typeface="宋体" panose="02010600030101010101" pitchFamily="2" charset="-122"/>
              </a:rPr>
              <a:t>”</a:t>
            </a:r>
            <a:r>
              <a:rPr lang="zh-CN" altLang="zh-CN" kern="0" dirty="0">
                <a:latin typeface="Times New Roman" panose="02020603050405020304" pitchFamily="18" charset="0"/>
                <a:cs typeface="宋体" panose="02010600030101010101" pitchFamily="2" charset="-122"/>
              </a:rPr>
              <a:t>为基础提出的汇率决定理论是</a:t>
            </a:r>
            <a:endParaRPr lang="zh-CN" altLang="zh-CN" sz="1400" kern="100" dirty="0">
              <a:latin typeface="Times New Roman" panose="02020603050405020304" pitchFamily="18" charset="0"/>
            </a:endParaRPr>
          </a:p>
          <a:p>
            <a:r>
              <a:rPr lang="en-US" altLang="zh-CN" kern="0" dirty="0">
                <a:latin typeface="宋体" panose="02010600030101010101" pitchFamily="2" charset="-122"/>
                <a:cs typeface="宋体" panose="02010600030101010101" pitchFamily="2" charset="-122"/>
              </a:rPr>
              <a:t>A</a:t>
            </a:r>
            <a:r>
              <a:rPr lang="zh-CN" altLang="zh-CN" kern="0" dirty="0">
                <a:latin typeface="Times New Roman" panose="02020603050405020304" pitchFamily="18" charset="0"/>
                <a:cs typeface="宋体" panose="02010600030101010101" pitchFamily="2" charset="-122"/>
              </a:rPr>
              <a:t>、国际借贷说</a:t>
            </a:r>
            <a:endParaRPr lang="zh-CN" altLang="zh-CN" sz="1400" kern="100" dirty="0">
              <a:latin typeface="Times New Roman" panose="02020603050405020304" pitchFamily="18" charset="0"/>
            </a:endParaRPr>
          </a:p>
          <a:p>
            <a:r>
              <a:rPr lang="en-US" altLang="zh-CN" kern="0" dirty="0">
                <a:latin typeface="宋体" panose="02010600030101010101" pitchFamily="2" charset="-122"/>
                <a:cs typeface="宋体" panose="02010600030101010101" pitchFamily="2" charset="-122"/>
              </a:rPr>
              <a:t>B</a:t>
            </a:r>
            <a:r>
              <a:rPr lang="zh-CN" altLang="zh-CN" kern="0" dirty="0">
                <a:latin typeface="Times New Roman" panose="02020603050405020304" pitchFamily="18" charset="0"/>
                <a:cs typeface="宋体" panose="02010600030101010101" pitchFamily="2" charset="-122"/>
              </a:rPr>
              <a:t>、货币分析说</a:t>
            </a:r>
            <a:endParaRPr lang="zh-CN" altLang="zh-CN" sz="1400" kern="100" dirty="0">
              <a:latin typeface="Times New Roman" panose="02020603050405020304" pitchFamily="18" charset="0"/>
            </a:endParaRPr>
          </a:p>
          <a:p>
            <a:r>
              <a:rPr lang="en-US" altLang="zh-CN" kern="0" dirty="0">
                <a:latin typeface="宋体" panose="02010600030101010101" pitchFamily="2" charset="-122"/>
                <a:cs typeface="宋体" panose="02010600030101010101" pitchFamily="2" charset="-122"/>
              </a:rPr>
              <a:t>C</a:t>
            </a:r>
            <a:r>
              <a:rPr lang="zh-CN" altLang="zh-CN" kern="0" dirty="0">
                <a:latin typeface="Times New Roman" panose="02020603050405020304" pitchFamily="18" charset="0"/>
                <a:cs typeface="宋体" panose="02010600030101010101" pitchFamily="2" charset="-122"/>
              </a:rPr>
              <a:t>、购买力平价理论</a:t>
            </a:r>
            <a:endParaRPr lang="zh-CN" altLang="zh-CN" sz="1400" kern="100" dirty="0">
              <a:latin typeface="Times New Roman" panose="02020603050405020304" pitchFamily="18" charset="0"/>
            </a:endParaRPr>
          </a:p>
          <a:p>
            <a:r>
              <a:rPr lang="en-US" altLang="zh-CN" kern="0" dirty="0">
                <a:latin typeface="宋体" panose="02010600030101010101" pitchFamily="2" charset="-122"/>
                <a:cs typeface="宋体" panose="02010600030101010101" pitchFamily="2" charset="-122"/>
              </a:rPr>
              <a:t>D</a:t>
            </a:r>
            <a:r>
              <a:rPr lang="zh-CN" altLang="zh-CN" kern="0" dirty="0">
                <a:latin typeface="Times New Roman" panose="02020603050405020304" pitchFamily="18" charset="0"/>
                <a:cs typeface="宋体" panose="02010600030101010101" pitchFamily="2" charset="-122"/>
              </a:rPr>
              <a:t>、利率平价理论</a:t>
            </a:r>
            <a:endParaRPr lang="zh-CN" altLang="zh-CN" sz="1400" kern="100" dirty="0">
              <a:latin typeface="Times New Roman" panose="02020603050405020304" pitchFamily="18" charset="0"/>
            </a:endParaRPr>
          </a:p>
        </p:txBody>
      </p:sp>
      <p:sp>
        <p:nvSpPr>
          <p:cNvPr id="4" name="矩形 3"/>
          <p:cNvSpPr/>
          <p:nvPr/>
        </p:nvSpPr>
        <p:spPr>
          <a:xfrm>
            <a:off x="172527" y="3994832"/>
            <a:ext cx="1348446" cy="369332"/>
          </a:xfrm>
          <a:prstGeom prst="rect">
            <a:avLst/>
          </a:prstGeom>
        </p:spPr>
        <p:txBody>
          <a:bodyPr wrap="none">
            <a:spAutoFit/>
          </a:bodyPr>
          <a:lstStyle/>
          <a:p>
            <a:r>
              <a:rPr lang="en-US" altLang="zh-CN" dirty="0" smtClean="0"/>
              <a:t>2019</a:t>
            </a:r>
            <a:r>
              <a:rPr lang="zh-CN" altLang="en-US" dirty="0" smtClean="0"/>
              <a:t>年</a:t>
            </a:r>
            <a:r>
              <a:rPr lang="en-US" altLang="zh-CN" dirty="0" smtClean="0"/>
              <a:t>10</a:t>
            </a:r>
            <a:r>
              <a:rPr lang="zh-CN" altLang="en-US" dirty="0" smtClean="0"/>
              <a:t>月</a:t>
            </a:r>
            <a:endParaRPr lang="en-US" altLang="zh-CN" dirty="0"/>
          </a:p>
        </p:txBody>
      </p:sp>
      <p:sp>
        <p:nvSpPr>
          <p:cNvPr id="5" name="文本框 4"/>
          <p:cNvSpPr txBox="1"/>
          <p:nvPr/>
        </p:nvSpPr>
        <p:spPr>
          <a:xfrm>
            <a:off x="6989710" y="4458274"/>
            <a:ext cx="871268" cy="369332"/>
          </a:xfrm>
          <a:prstGeom prst="rect">
            <a:avLst/>
          </a:prstGeom>
          <a:noFill/>
        </p:spPr>
        <p:txBody>
          <a:bodyPr wrap="square" rtlCol="0">
            <a:spAutoFit/>
          </a:bodyPr>
          <a:lstStyle/>
          <a:p>
            <a:r>
              <a:rPr lang="en-US" altLang="zh-CN" dirty="0" smtClean="0"/>
              <a:t>C</a:t>
            </a:r>
            <a:endParaRPr lang="zh-CN" altLang="en-US" dirty="0"/>
          </a:p>
        </p:txBody>
      </p:sp>
      <p:sp>
        <p:nvSpPr>
          <p:cNvPr id="6" name="矩形 5"/>
          <p:cNvSpPr/>
          <p:nvPr/>
        </p:nvSpPr>
        <p:spPr>
          <a:xfrm>
            <a:off x="172527" y="1523149"/>
            <a:ext cx="4572000" cy="1754326"/>
          </a:xfrm>
          <a:prstGeom prst="rect">
            <a:avLst/>
          </a:prstGeom>
        </p:spPr>
        <p:txBody>
          <a:bodyPr>
            <a:spAutoFit/>
          </a:bodyPr>
          <a:lstStyle/>
          <a:p>
            <a:r>
              <a:rPr lang="en-US" altLang="zh-CN" dirty="0"/>
              <a:t>21</a:t>
            </a:r>
            <a:r>
              <a:rPr lang="zh-CN" altLang="en-US" dirty="0"/>
              <a:t>、下列属于影响汇率变动的因素有</a:t>
            </a:r>
          </a:p>
          <a:p>
            <a:r>
              <a:rPr lang="en-US" altLang="zh-CN" dirty="0"/>
              <a:t>A</a:t>
            </a:r>
            <a:r>
              <a:rPr lang="zh-CN" altLang="en-US" dirty="0"/>
              <a:t>、通货膨胀</a:t>
            </a:r>
          </a:p>
          <a:p>
            <a:r>
              <a:rPr lang="en-US" altLang="zh-CN" dirty="0"/>
              <a:t>B</a:t>
            </a:r>
            <a:r>
              <a:rPr lang="zh-CN" altLang="en-US" dirty="0"/>
              <a:t>、经济增长</a:t>
            </a:r>
          </a:p>
          <a:p>
            <a:r>
              <a:rPr lang="en-US" altLang="zh-CN" dirty="0"/>
              <a:t>C</a:t>
            </a:r>
            <a:r>
              <a:rPr lang="zh-CN" altLang="en-US" dirty="0"/>
              <a:t>、心理预期</a:t>
            </a:r>
          </a:p>
          <a:p>
            <a:r>
              <a:rPr lang="en-US" altLang="zh-CN" dirty="0"/>
              <a:t>D</a:t>
            </a:r>
            <a:r>
              <a:rPr lang="zh-CN" altLang="en-US" dirty="0"/>
              <a:t>、政府干预</a:t>
            </a:r>
          </a:p>
          <a:p>
            <a:r>
              <a:rPr lang="en-US" altLang="zh-CN" dirty="0"/>
              <a:t>E</a:t>
            </a:r>
            <a:r>
              <a:rPr lang="zh-CN" altLang="en-US" dirty="0"/>
              <a:t>、国际收支</a:t>
            </a:r>
          </a:p>
        </p:txBody>
      </p:sp>
      <p:sp>
        <p:nvSpPr>
          <p:cNvPr id="7" name="矩形 6"/>
          <p:cNvSpPr/>
          <p:nvPr/>
        </p:nvSpPr>
        <p:spPr>
          <a:xfrm>
            <a:off x="241538" y="1080175"/>
            <a:ext cx="1348446" cy="369332"/>
          </a:xfrm>
          <a:prstGeom prst="rect">
            <a:avLst/>
          </a:prstGeom>
        </p:spPr>
        <p:txBody>
          <a:bodyPr wrap="none">
            <a:spAutoFit/>
          </a:bodyPr>
          <a:lstStyle/>
          <a:p>
            <a:r>
              <a:rPr lang="en-US" altLang="zh-CN" dirty="0" smtClean="0"/>
              <a:t>2020</a:t>
            </a:r>
            <a:r>
              <a:rPr lang="zh-CN" altLang="en-US" dirty="0" smtClean="0"/>
              <a:t>年</a:t>
            </a:r>
            <a:r>
              <a:rPr lang="en-US" altLang="zh-CN" dirty="0" smtClean="0"/>
              <a:t>10</a:t>
            </a:r>
            <a:r>
              <a:rPr lang="zh-CN" altLang="en-US" dirty="0" smtClean="0"/>
              <a:t>月</a:t>
            </a:r>
            <a:endParaRPr lang="en-US" altLang="zh-CN" dirty="0"/>
          </a:p>
        </p:txBody>
      </p:sp>
      <p:sp>
        <p:nvSpPr>
          <p:cNvPr id="8" name="矩形 7"/>
          <p:cNvSpPr/>
          <p:nvPr/>
        </p:nvSpPr>
        <p:spPr>
          <a:xfrm>
            <a:off x="4260135" y="1542570"/>
            <a:ext cx="761747" cy="369332"/>
          </a:xfrm>
          <a:prstGeom prst="rect">
            <a:avLst/>
          </a:prstGeom>
        </p:spPr>
        <p:txBody>
          <a:bodyPr wrap="none">
            <a:spAutoFit/>
          </a:bodyPr>
          <a:lstStyle/>
          <a:p>
            <a:r>
              <a:rPr lang="en-US" altLang="zh-CN" kern="100" dirty="0">
                <a:latin typeface="宋体" panose="02010600030101010101" pitchFamily="2" charset="-122"/>
                <a:cs typeface="宋体" panose="02010600030101010101" pitchFamily="2" charset="-122"/>
              </a:rPr>
              <a:t>ABCDE</a:t>
            </a:r>
            <a:endParaRPr lang="zh-CN" altLang="en-US" dirty="0"/>
          </a:p>
        </p:txBody>
      </p:sp>
      <p:sp>
        <p:nvSpPr>
          <p:cNvPr id="9" name="矩形 8"/>
          <p:cNvSpPr/>
          <p:nvPr/>
        </p:nvSpPr>
        <p:spPr>
          <a:xfrm>
            <a:off x="571772" y="383287"/>
            <a:ext cx="1107996" cy="369332"/>
          </a:xfrm>
          <a:prstGeom prst="rect">
            <a:avLst/>
          </a:prstGeom>
        </p:spPr>
        <p:txBody>
          <a:bodyPr wrap="none">
            <a:spAutoFit/>
          </a:bodyPr>
          <a:lstStyle/>
          <a:p>
            <a:r>
              <a:rPr lang="zh-CN" altLang="en-US" dirty="0" smtClean="0">
                <a:solidFill>
                  <a:srgbClr val="FF0000"/>
                </a:solidFill>
                <a:latin typeface="微软雅黑" panose="020B0503020204020204" pitchFamily="34" charset="-122"/>
                <a:ea typeface="微软雅黑" panose="020B0503020204020204" pitchFamily="34" charset="-122"/>
              </a:rPr>
              <a:t>真题演练</a:t>
            </a:r>
            <a:endParaRPr lang="zh-CN" altLang="en-US" dirty="0">
              <a:solidFill>
                <a:srgbClr val="FF0000"/>
              </a:solidFill>
            </a:endParaRPr>
          </a:p>
        </p:txBody>
      </p:sp>
    </p:spTree>
    <p:extLst>
      <p:ext uri="{BB962C8B-B14F-4D97-AF65-F5344CB8AC3E}">
        <p14:creationId xmlns:p14="http://schemas.microsoft.com/office/powerpoint/2010/main" val="54374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A24B717B-1CCA-4998-B427-9669F86BA2F0}" type="slidenum">
              <a:rPr lang="en-US" altLang="zh-CN" smtClean="0"/>
              <a:pPr/>
              <a:t>27</a:t>
            </a:fld>
            <a:endParaRPr lang="en-US" altLang="zh-CN"/>
          </a:p>
        </p:txBody>
      </p:sp>
      <p:sp>
        <p:nvSpPr>
          <p:cNvPr id="3" name="矩形 2"/>
          <p:cNvSpPr/>
          <p:nvPr/>
        </p:nvSpPr>
        <p:spPr>
          <a:xfrm>
            <a:off x="-1" y="1085346"/>
            <a:ext cx="8409363" cy="1200329"/>
          </a:xfrm>
          <a:prstGeom prst="rect">
            <a:avLst/>
          </a:prstGeom>
        </p:spPr>
        <p:txBody>
          <a:bodyPr wrap="square">
            <a:spAutoFit/>
          </a:bodyPr>
          <a:lstStyle/>
          <a:p>
            <a:r>
              <a:rPr lang="en-US" altLang="zh-CN" dirty="0" smtClean="0"/>
              <a:t>2018</a:t>
            </a:r>
            <a:r>
              <a:rPr lang="zh-CN" altLang="en-US" dirty="0" smtClean="0"/>
              <a:t>年</a:t>
            </a:r>
            <a:r>
              <a:rPr lang="en-US" altLang="zh-CN" dirty="0" smtClean="0"/>
              <a:t>4</a:t>
            </a:r>
            <a:r>
              <a:rPr lang="zh-CN" altLang="en-US" dirty="0" smtClean="0"/>
              <a:t>月</a:t>
            </a:r>
            <a:endParaRPr lang="en-US" altLang="zh-CN" dirty="0" smtClean="0"/>
          </a:p>
          <a:p>
            <a:r>
              <a:rPr lang="en-US" altLang="zh-CN" dirty="0" smtClean="0"/>
              <a:t>8</a:t>
            </a:r>
            <a:r>
              <a:rPr lang="zh-CN" altLang="en-US" dirty="0"/>
              <a:t>．从货币数量角度阐释汇率决定问题的理论是</a:t>
            </a:r>
          </a:p>
          <a:p>
            <a:r>
              <a:rPr lang="en-US" altLang="zh-CN" dirty="0"/>
              <a:t>A</a:t>
            </a:r>
            <a:r>
              <a:rPr lang="zh-CN" altLang="en-US" dirty="0"/>
              <a:t>．汇兑心理说                       </a:t>
            </a:r>
            <a:r>
              <a:rPr lang="en-US" altLang="zh-CN" dirty="0"/>
              <a:t>B</a:t>
            </a:r>
            <a:r>
              <a:rPr lang="zh-CN" altLang="en-US" dirty="0"/>
              <a:t>．利率平价理论</a:t>
            </a:r>
          </a:p>
          <a:p>
            <a:r>
              <a:rPr lang="zh-CN" altLang="en-US" dirty="0" smtClean="0"/>
              <a:t> </a:t>
            </a:r>
            <a:r>
              <a:rPr lang="en-US" altLang="zh-CN" dirty="0"/>
              <a:t>C</a:t>
            </a:r>
            <a:r>
              <a:rPr lang="zh-CN" altLang="en-US" dirty="0"/>
              <a:t>．货币分析说                       </a:t>
            </a:r>
            <a:r>
              <a:rPr lang="en-US" altLang="zh-CN" dirty="0"/>
              <a:t>D</a:t>
            </a:r>
            <a:r>
              <a:rPr lang="zh-CN" altLang="en-US" dirty="0"/>
              <a:t>．资产组合平衡理论</a:t>
            </a:r>
          </a:p>
        </p:txBody>
      </p:sp>
      <p:sp>
        <p:nvSpPr>
          <p:cNvPr id="4" name="文本框 3"/>
          <p:cNvSpPr txBox="1"/>
          <p:nvPr/>
        </p:nvSpPr>
        <p:spPr>
          <a:xfrm>
            <a:off x="5848709" y="1328468"/>
            <a:ext cx="871268" cy="369332"/>
          </a:xfrm>
          <a:prstGeom prst="rect">
            <a:avLst/>
          </a:prstGeom>
          <a:noFill/>
        </p:spPr>
        <p:txBody>
          <a:bodyPr wrap="square" rtlCol="0">
            <a:spAutoFit/>
          </a:bodyPr>
          <a:lstStyle/>
          <a:p>
            <a:r>
              <a:rPr lang="en-US" altLang="zh-CN" dirty="0" smtClean="0"/>
              <a:t>C</a:t>
            </a:r>
            <a:endParaRPr lang="zh-CN" altLang="en-US" dirty="0"/>
          </a:p>
        </p:txBody>
      </p:sp>
      <p:sp>
        <p:nvSpPr>
          <p:cNvPr id="5" name="矩形 4"/>
          <p:cNvSpPr/>
          <p:nvPr/>
        </p:nvSpPr>
        <p:spPr>
          <a:xfrm>
            <a:off x="-1" y="2163524"/>
            <a:ext cx="7151298" cy="1291379"/>
          </a:xfrm>
          <a:prstGeom prst="rect">
            <a:avLst/>
          </a:prstGeom>
        </p:spPr>
        <p:txBody>
          <a:bodyPr wrap="square">
            <a:spAutoFit/>
          </a:bodyPr>
          <a:lstStyle/>
          <a:p>
            <a:pPr algn="just">
              <a:lnSpc>
                <a:spcPct val="150000"/>
              </a:lnSpc>
              <a:spcAft>
                <a:spcPts val="0"/>
              </a:spcAft>
            </a:pPr>
            <a:r>
              <a:rPr lang="en-US" altLang="zh-CN" dirty="0"/>
              <a:t>9</a:t>
            </a:r>
            <a:r>
              <a:rPr lang="zh-CN" altLang="zh-CN" dirty="0"/>
              <a:t>．本币贬值一般会引起该国</a:t>
            </a:r>
          </a:p>
          <a:p>
            <a:pPr algn="just">
              <a:lnSpc>
                <a:spcPct val="150000"/>
              </a:lnSpc>
              <a:spcAft>
                <a:spcPts val="0"/>
              </a:spcAft>
            </a:pPr>
            <a:r>
              <a:rPr lang="en-US" altLang="zh-CN" dirty="0"/>
              <a:t>    A</a:t>
            </a:r>
            <a:r>
              <a:rPr lang="zh-CN" altLang="zh-CN" dirty="0"/>
              <a:t>．出口减少</a:t>
            </a:r>
            <a:r>
              <a:rPr lang="en-US" altLang="zh-CN" dirty="0"/>
              <a:t>                         B</a:t>
            </a:r>
            <a:r>
              <a:rPr lang="zh-CN" altLang="zh-CN" dirty="0"/>
              <a:t>．进口增加</a:t>
            </a:r>
          </a:p>
          <a:p>
            <a:pPr algn="just">
              <a:lnSpc>
                <a:spcPct val="150000"/>
              </a:lnSpc>
              <a:spcAft>
                <a:spcPts val="0"/>
              </a:spcAft>
            </a:pPr>
            <a:r>
              <a:rPr lang="en-US" altLang="zh-CN" dirty="0"/>
              <a:t>    C</a:t>
            </a:r>
            <a:r>
              <a:rPr lang="zh-CN" altLang="zh-CN" dirty="0"/>
              <a:t>．税收减少</a:t>
            </a:r>
            <a:r>
              <a:rPr lang="en-US" altLang="zh-CN" dirty="0"/>
              <a:t>                         D</a:t>
            </a:r>
            <a:r>
              <a:rPr lang="zh-CN" altLang="zh-CN" dirty="0"/>
              <a:t>．物价上涨</a:t>
            </a:r>
          </a:p>
        </p:txBody>
      </p:sp>
      <p:sp>
        <p:nvSpPr>
          <p:cNvPr id="6" name="文本框 5"/>
          <p:cNvSpPr txBox="1"/>
          <p:nvPr/>
        </p:nvSpPr>
        <p:spPr>
          <a:xfrm>
            <a:off x="5112588" y="2528797"/>
            <a:ext cx="871268" cy="369332"/>
          </a:xfrm>
          <a:prstGeom prst="rect">
            <a:avLst/>
          </a:prstGeom>
          <a:noFill/>
        </p:spPr>
        <p:txBody>
          <a:bodyPr wrap="square" rtlCol="0">
            <a:spAutoFit/>
          </a:bodyPr>
          <a:lstStyle/>
          <a:p>
            <a:r>
              <a:rPr lang="en-US" altLang="zh-CN" dirty="0" smtClean="0"/>
              <a:t>D</a:t>
            </a:r>
            <a:endParaRPr lang="zh-CN" altLang="en-US" dirty="0"/>
          </a:p>
        </p:txBody>
      </p:sp>
      <p:sp>
        <p:nvSpPr>
          <p:cNvPr id="7" name="矩形 6"/>
          <p:cNvSpPr/>
          <p:nvPr/>
        </p:nvSpPr>
        <p:spPr>
          <a:xfrm>
            <a:off x="51061" y="3590626"/>
            <a:ext cx="8307238" cy="646331"/>
          </a:xfrm>
          <a:prstGeom prst="rect">
            <a:avLst/>
          </a:prstGeom>
        </p:spPr>
        <p:txBody>
          <a:bodyPr wrap="square">
            <a:spAutoFit/>
          </a:bodyPr>
          <a:lstStyle/>
          <a:p>
            <a:r>
              <a:rPr lang="en-US" altLang="zh-CN" dirty="0"/>
              <a:t>22.</a:t>
            </a:r>
            <a:r>
              <a:rPr lang="zh-CN" altLang="en-US" dirty="0"/>
              <a:t>影响汇率变动的主要因素有</a:t>
            </a:r>
          </a:p>
          <a:p>
            <a:r>
              <a:rPr lang="en-US" altLang="zh-CN" dirty="0"/>
              <a:t>A.</a:t>
            </a:r>
            <a:r>
              <a:rPr lang="zh-CN" altLang="en-US" dirty="0"/>
              <a:t>通货膨胀           </a:t>
            </a:r>
            <a:r>
              <a:rPr lang="en-US" altLang="zh-CN" dirty="0"/>
              <a:t>B.</a:t>
            </a:r>
            <a:r>
              <a:rPr lang="zh-CN" altLang="en-US" dirty="0"/>
              <a:t>经济增长          </a:t>
            </a:r>
            <a:r>
              <a:rPr lang="en-US" altLang="zh-CN" dirty="0"/>
              <a:t>C.</a:t>
            </a:r>
            <a:r>
              <a:rPr lang="zh-CN" altLang="en-US" dirty="0"/>
              <a:t>国际收支        </a:t>
            </a:r>
            <a:r>
              <a:rPr lang="en-US" altLang="zh-CN" dirty="0"/>
              <a:t>D.</a:t>
            </a:r>
            <a:r>
              <a:rPr lang="zh-CN" altLang="en-US" dirty="0" smtClean="0"/>
              <a:t>利率  </a:t>
            </a:r>
            <a:r>
              <a:rPr lang="en-US" altLang="zh-CN" dirty="0" smtClean="0"/>
              <a:t>E</a:t>
            </a:r>
            <a:r>
              <a:rPr lang="en-US" altLang="zh-CN" dirty="0"/>
              <a:t>.</a:t>
            </a:r>
            <a:r>
              <a:rPr lang="zh-CN" altLang="en-US" dirty="0"/>
              <a:t>心理预期</a:t>
            </a:r>
          </a:p>
        </p:txBody>
      </p:sp>
      <p:sp>
        <p:nvSpPr>
          <p:cNvPr id="8" name="矩形 7"/>
          <p:cNvSpPr/>
          <p:nvPr/>
        </p:nvSpPr>
        <p:spPr>
          <a:xfrm>
            <a:off x="4120009" y="3529243"/>
            <a:ext cx="992579" cy="369332"/>
          </a:xfrm>
          <a:prstGeom prst="rect">
            <a:avLst/>
          </a:prstGeom>
        </p:spPr>
        <p:txBody>
          <a:bodyPr wrap="none">
            <a:spAutoFit/>
          </a:bodyPr>
          <a:lstStyle/>
          <a:p>
            <a:r>
              <a:rPr lang="en-US" altLang="zh-CN" kern="100" dirty="0">
                <a:latin typeface="宋体" panose="02010600030101010101" pitchFamily="2" charset="-122"/>
                <a:cs typeface="宋体" panose="02010600030101010101" pitchFamily="2" charset="-122"/>
              </a:rPr>
              <a:t> </a:t>
            </a:r>
            <a:r>
              <a:rPr lang="en-US" altLang="zh-CN" dirty="0"/>
              <a:t>ABCDE </a:t>
            </a:r>
            <a:endParaRPr lang="zh-CN" altLang="en-US" dirty="0"/>
          </a:p>
        </p:txBody>
      </p:sp>
      <p:sp>
        <p:nvSpPr>
          <p:cNvPr id="9" name="矩形 8"/>
          <p:cNvSpPr/>
          <p:nvPr/>
        </p:nvSpPr>
        <p:spPr>
          <a:xfrm>
            <a:off x="-1" y="4671581"/>
            <a:ext cx="7652328" cy="1200329"/>
          </a:xfrm>
          <a:prstGeom prst="rect">
            <a:avLst/>
          </a:prstGeom>
        </p:spPr>
        <p:txBody>
          <a:bodyPr wrap="square">
            <a:spAutoFit/>
          </a:bodyPr>
          <a:lstStyle/>
          <a:p>
            <a:r>
              <a:rPr lang="en-US" altLang="zh-CN" dirty="0" smtClean="0"/>
              <a:t>2017.10</a:t>
            </a:r>
          </a:p>
          <a:p>
            <a:r>
              <a:rPr lang="en-US" altLang="zh-CN" dirty="0" smtClean="0"/>
              <a:t>5</a:t>
            </a:r>
            <a:r>
              <a:rPr lang="zh-CN" altLang="en-US" dirty="0"/>
              <a:t>．绝对购买力平价理论的理论基础是</a:t>
            </a:r>
          </a:p>
          <a:p>
            <a:r>
              <a:rPr lang="zh-CN" altLang="en-US" dirty="0"/>
              <a:t>    </a:t>
            </a:r>
            <a:r>
              <a:rPr lang="en-US" altLang="zh-CN" dirty="0"/>
              <a:t>A</a:t>
            </a:r>
            <a:r>
              <a:rPr lang="zh-CN" altLang="en-US" dirty="0"/>
              <a:t>．马歇尔一勒纳条件                </a:t>
            </a:r>
            <a:r>
              <a:rPr lang="en-US" altLang="zh-CN" dirty="0"/>
              <a:t>B</a:t>
            </a:r>
            <a:r>
              <a:rPr lang="zh-CN" altLang="en-US" dirty="0"/>
              <a:t>．</a:t>
            </a:r>
            <a:r>
              <a:rPr lang="en-US" altLang="zh-CN" dirty="0"/>
              <a:t>J</a:t>
            </a:r>
            <a:r>
              <a:rPr lang="zh-CN" altLang="en-US" dirty="0"/>
              <a:t>曲线效应</a:t>
            </a:r>
          </a:p>
          <a:p>
            <a:r>
              <a:rPr lang="zh-CN" altLang="en-US" dirty="0"/>
              <a:t>    </a:t>
            </a:r>
            <a:r>
              <a:rPr lang="en-US" altLang="zh-CN" dirty="0"/>
              <a:t>C</a:t>
            </a:r>
            <a:r>
              <a:rPr lang="zh-CN" altLang="en-US" dirty="0"/>
              <a:t>．蒙代尔分配原则                  </a:t>
            </a:r>
            <a:r>
              <a:rPr lang="zh-CN" altLang="en-US" dirty="0" smtClean="0"/>
              <a:t>  </a:t>
            </a:r>
            <a:r>
              <a:rPr lang="en-US" altLang="zh-CN" dirty="0" smtClean="0"/>
              <a:t>D</a:t>
            </a:r>
            <a:r>
              <a:rPr lang="zh-CN" altLang="en-US" dirty="0"/>
              <a:t>．一价定律</a:t>
            </a:r>
          </a:p>
        </p:txBody>
      </p:sp>
      <p:sp>
        <p:nvSpPr>
          <p:cNvPr id="10" name="文本框 9"/>
          <p:cNvSpPr txBox="1"/>
          <p:nvPr/>
        </p:nvSpPr>
        <p:spPr>
          <a:xfrm>
            <a:off x="4362226" y="4979039"/>
            <a:ext cx="871268" cy="369332"/>
          </a:xfrm>
          <a:prstGeom prst="rect">
            <a:avLst/>
          </a:prstGeom>
          <a:noFill/>
        </p:spPr>
        <p:txBody>
          <a:bodyPr wrap="square" rtlCol="0">
            <a:spAutoFit/>
          </a:bodyPr>
          <a:lstStyle/>
          <a:p>
            <a:r>
              <a:rPr lang="en-US" altLang="zh-CN" dirty="0" smtClean="0"/>
              <a:t>D</a:t>
            </a:r>
            <a:endParaRPr lang="zh-CN" altLang="en-US" dirty="0"/>
          </a:p>
        </p:txBody>
      </p:sp>
      <p:sp>
        <p:nvSpPr>
          <p:cNvPr id="11" name="Rectangle 2"/>
          <p:cNvSpPr txBox="1">
            <a:spLocks noChangeArrowheads="1"/>
          </p:cNvSpPr>
          <p:nvPr/>
        </p:nvSpPr>
        <p:spPr>
          <a:xfrm>
            <a:off x="473645" y="395396"/>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000" b="1" dirty="0" smtClean="0">
                <a:solidFill>
                  <a:srgbClr val="FF0000"/>
                </a:solidFill>
                <a:latin typeface="微软雅黑" panose="020B0503020204020204" pitchFamily="34" charset="-122"/>
                <a:ea typeface="微软雅黑" panose="020B0503020204020204" pitchFamily="34" charset="-122"/>
              </a:rPr>
              <a:t>真题演练</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6449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A24B717B-1CCA-4998-B427-9669F86BA2F0}" type="slidenum">
              <a:rPr lang="en-US" altLang="zh-CN" smtClean="0"/>
              <a:pPr/>
              <a:t>28</a:t>
            </a:fld>
            <a:endParaRPr lang="en-US" altLang="zh-CN"/>
          </a:p>
        </p:txBody>
      </p:sp>
      <p:sp>
        <p:nvSpPr>
          <p:cNvPr id="3" name="矩形 2"/>
          <p:cNvSpPr/>
          <p:nvPr/>
        </p:nvSpPr>
        <p:spPr>
          <a:xfrm>
            <a:off x="155275" y="1102599"/>
            <a:ext cx="8721305" cy="1200329"/>
          </a:xfrm>
          <a:prstGeom prst="rect">
            <a:avLst/>
          </a:prstGeom>
        </p:spPr>
        <p:txBody>
          <a:bodyPr wrap="square">
            <a:spAutoFit/>
          </a:bodyPr>
          <a:lstStyle/>
          <a:p>
            <a:r>
              <a:rPr lang="en-US" altLang="zh-CN" dirty="0" smtClean="0"/>
              <a:t>2017</a:t>
            </a:r>
            <a:r>
              <a:rPr lang="zh-CN" altLang="en-US" dirty="0" smtClean="0"/>
              <a:t>年</a:t>
            </a:r>
            <a:r>
              <a:rPr lang="en-US" altLang="zh-CN" dirty="0" smtClean="0"/>
              <a:t>4</a:t>
            </a:r>
            <a:r>
              <a:rPr lang="zh-CN" altLang="en-US" dirty="0" smtClean="0"/>
              <a:t>月</a:t>
            </a:r>
            <a:endParaRPr lang="en-US" altLang="zh-CN" dirty="0" smtClean="0"/>
          </a:p>
          <a:p>
            <a:r>
              <a:rPr lang="en-US" altLang="zh-CN" dirty="0" smtClean="0"/>
              <a:t>5</a:t>
            </a:r>
            <a:r>
              <a:rPr lang="zh-CN" altLang="en-US" dirty="0"/>
              <a:t>．以开放经济条件下的“一价定律”为基础研究汇率决定的理论是</a:t>
            </a:r>
          </a:p>
          <a:p>
            <a:r>
              <a:rPr lang="zh-CN" altLang="en-US" dirty="0"/>
              <a:t>    </a:t>
            </a:r>
            <a:r>
              <a:rPr lang="en-US" altLang="zh-CN" dirty="0"/>
              <a:t>A</a:t>
            </a:r>
            <a:r>
              <a:rPr lang="zh-CN" altLang="en-US" dirty="0"/>
              <a:t>．国际借贷说                    </a:t>
            </a:r>
            <a:r>
              <a:rPr lang="en-US" altLang="zh-CN" dirty="0"/>
              <a:t>B</a:t>
            </a:r>
            <a:r>
              <a:rPr lang="zh-CN" altLang="en-US" dirty="0"/>
              <a:t>．资产组合平衡理论</a:t>
            </a:r>
          </a:p>
          <a:p>
            <a:r>
              <a:rPr lang="zh-CN" altLang="en-US" dirty="0"/>
              <a:t>    </a:t>
            </a:r>
            <a:r>
              <a:rPr lang="en-US" altLang="zh-CN" dirty="0"/>
              <a:t>C</a:t>
            </a:r>
            <a:r>
              <a:rPr lang="zh-CN" altLang="en-US" dirty="0"/>
              <a:t>．绝对购买力平价理论            </a:t>
            </a:r>
            <a:r>
              <a:rPr lang="en-US" altLang="zh-CN" dirty="0"/>
              <a:t>D</a:t>
            </a:r>
            <a:r>
              <a:rPr lang="zh-CN" altLang="en-US" dirty="0"/>
              <a:t>．汇兑心理说</a:t>
            </a:r>
          </a:p>
        </p:txBody>
      </p:sp>
      <p:sp>
        <p:nvSpPr>
          <p:cNvPr id="4" name="文本框 3"/>
          <p:cNvSpPr txBox="1"/>
          <p:nvPr/>
        </p:nvSpPr>
        <p:spPr>
          <a:xfrm>
            <a:off x="7273234" y="1333431"/>
            <a:ext cx="871268" cy="369332"/>
          </a:xfrm>
          <a:prstGeom prst="rect">
            <a:avLst/>
          </a:prstGeom>
          <a:noFill/>
        </p:spPr>
        <p:txBody>
          <a:bodyPr wrap="square" rtlCol="0">
            <a:spAutoFit/>
          </a:bodyPr>
          <a:lstStyle/>
          <a:p>
            <a:r>
              <a:rPr lang="en-US" altLang="zh-CN" dirty="0" smtClean="0"/>
              <a:t>C</a:t>
            </a:r>
            <a:endParaRPr lang="zh-CN" altLang="en-US" dirty="0"/>
          </a:p>
        </p:txBody>
      </p:sp>
      <p:sp>
        <p:nvSpPr>
          <p:cNvPr id="5" name="矩形 4"/>
          <p:cNvSpPr/>
          <p:nvPr/>
        </p:nvSpPr>
        <p:spPr>
          <a:xfrm>
            <a:off x="155275" y="2996361"/>
            <a:ext cx="6564702" cy="507831"/>
          </a:xfrm>
          <a:prstGeom prst="rect">
            <a:avLst/>
          </a:prstGeom>
        </p:spPr>
        <p:txBody>
          <a:bodyPr wrap="square">
            <a:spAutoFit/>
          </a:bodyPr>
          <a:lstStyle/>
          <a:p>
            <a:pPr>
              <a:lnSpc>
                <a:spcPct val="150000"/>
              </a:lnSpc>
            </a:pPr>
            <a:r>
              <a:rPr lang="en-US" altLang="zh-CN" kern="100" dirty="0">
                <a:latin typeface="宋体" panose="02010600030101010101" pitchFamily="2" charset="-122"/>
                <a:cs typeface="宋体" panose="02010600030101010101" pitchFamily="2" charset="-122"/>
              </a:rPr>
              <a:t>34</a:t>
            </a:r>
            <a:r>
              <a:rPr lang="zh-CN" altLang="zh-CN" kern="100" dirty="0">
                <a:latin typeface="Times New Roman" panose="02020603050405020304" pitchFamily="18" charset="0"/>
                <a:cs typeface="宋体" panose="02010600030101010101" pitchFamily="2" charset="-122"/>
              </a:rPr>
              <a:t>．简述货币分析说汇率决定理论的主要内容。</a:t>
            </a:r>
            <a:endParaRPr lang="zh-CN" altLang="zh-CN" sz="1600" kern="100" dirty="0">
              <a:latin typeface="Times New Roman" panose="02020603050405020304" pitchFamily="18" charset="0"/>
            </a:endParaRPr>
          </a:p>
        </p:txBody>
      </p:sp>
      <p:sp>
        <p:nvSpPr>
          <p:cNvPr id="6" name="矩形 5"/>
          <p:cNvSpPr/>
          <p:nvPr/>
        </p:nvSpPr>
        <p:spPr>
          <a:xfrm>
            <a:off x="155275" y="2718123"/>
            <a:ext cx="1348446" cy="369332"/>
          </a:xfrm>
          <a:prstGeom prst="rect">
            <a:avLst/>
          </a:prstGeom>
        </p:spPr>
        <p:txBody>
          <a:bodyPr wrap="none">
            <a:spAutoFit/>
          </a:bodyPr>
          <a:lstStyle/>
          <a:p>
            <a:r>
              <a:rPr lang="en-US" altLang="zh-CN" dirty="0" smtClean="0"/>
              <a:t>2015</a:t>
            </a:r>
            <a:r>
              <a:rPr lang="zh-CN" altLang="en-US" dirty="0" smtClean="0"/>
              <a:t>年</a:t>
            </a:r>
            <a:r>
              <a:rPr lang="en-US" altLang="zh-CN" dirty="0" smtClean="0"/>
              <a:t>10</a:t>
            </a:r>
            <a:r>
              <a:rPr lang="zh-CN" altLang="en-US" dirty="0" smtClean="0"/>
              <a:t>月</a:t>
            </a:r>
            <a:endParaRPr lang="en-US" altLang="zh-CN" dirty="0"/>
          </a:p>
        </p:txBody>
      </p:sp>
      <p:sp>
        <p:nvSpPr>
          <p:cNvPr id="7" name="矩形 6"/>
          <p:cNvSpPr/>
          <p:nvPr/>
        </p:nvSpPr>
        <p:spPr>
          <a:xfrm>
            <a:off x="0" y="3571662"/>
            <a:ext cx="8902461" cy="1754326"/>
          </a:xfrm>
          <a:prstGeom prst="rect">
            <a:avLst/>
          </a:prstGeom>
        </p:spPr>
        <p:txBody>
          <a:bodyPr wrap="square">
            <a:spAutoFit/>
          </a:bodyPr>
          <a:lstStyle/>
          <a:p>
            <a:r>
              <a:rPr lang="en-US" altLang="zh-CN" kern="100" dirty="0">
                <a:latin typeface="宋体" panose="02010600030101010101" pitchFamily="2" charset="-122"/>
                <a:cs typeface="宋体" panose="02010600030101010101" pitchFamily="2" charset="-122"/>
              </a:rPr>
              <a:t>34</a:t>
            </a:r>
            <a:r>
              <a:rPr lang="en-US" altLang="zh-CN" kern="100" dirty="0" smtClean="0">
                <a:latin typeface="宋体" panose="02010600030101010101" pitchFamily="2" charset="-122"/>
                <a:cs typeface="宋体" panose="02010600030101010101" pitchFamily="2" charset="-122"/>
              </a:rPr>
              <a:t>.(1</a:t>
            </a:r>
            <a:r>
              <a:rPr lang="en-US" altLang="zh-CN" kern="100" dirty="0">
                <a:latin typeface="宋体" panose="02010600030101010101" pitchFamily="2" charset="-122"/>
                <a:cs typeface="宋体" panose="02010600030101010101" pitchFamily="2" charset="-122"/>
              </a:rPr>
              <a:t>)</a:t>
            </a:r>
            <a:r>
              <a:rPr lang="zh-CN" altLang="zh-CN" kern="100" dirty="0">
                <a:latin typeface="Times New Roman" panose="02020603050405020304" pitchFamily="18" charset="0"/>
                <a:cs typeface="宋体" panose="02010600030101010101" pitchFamily="2" charset="-122"/>
              </a:rPr>
              <a:t>货币分析说假定国内外资产之间具有完全的可代替性，认为本国与外国之间实</a:t>
            </a:r>
            <a:endParaRPr lang="zh-CN" altLang="zh-CN" sz="1600" kern="100" dirty="0">
              <a:latin typeface="Times New Roman" panose="02020603050405020304" pitchFamily="18" charset="0"/>
            </a:endParaRPr>
          </a:p>
          <a:p>
            <a:pPr indent="558800"/>
            <a:r>
              <a:rPr lang="zh-CN" altLang="zh-CN" kern="100" dirty="0">
                <a:latin typeface="Times New Roman" panose="02020603050405020304" pitchFamily="18" charset="0"/>
                <a:cs typeface="宋体" panose="02010600030101010101" pitchFamily="2" charset="-122"/>
              </a:rPr>
              <a:t>际</a:t>
            </a:r>
            <a:r>
              <a:rPr lang="zh-CN" altLang="zh-CN" b="1" kern="100" dirty="0">
                <a:latin typeface="Times New Roman" panose="02020603050405020304" pitchFamily="18" charset="0"/>
                <a:cs typeface="宋体" panose="02010600030101010101" pitchFamily="2" charset="-122"/>
              </a:rPr>
              <a:t>国民收入水平、利率水平与货币供给水平</a:t>
            </a:r>
            <a:r>
              <a:rPr lang="zh-CN" altLang="zh-CN" kern="100" dirty="0">
                <a:latin typeface="Times New Roman" panose="02020603050405020304" pitchFamily="18" charset="0"/>
                <a:cs typeface="宋体" panose="02010600030101010101" pitchFamily="2" charset="-122"/>
              </a:rPr>
              <a:t>通过对各自物价水平的影响而决定</a:t>
            </a:r>
            <a:endParaRPr lang="zh-CN" altLang="zh-CN" sz="1600" kern="100" dirty="0">
              <a:latin typeface="Times New Roman" panose="02020603050405020304" pitchFamily="18" charset="0"/>
            </a:endParaRPr>
          </a:p>
          <a:p>
            <a:pPr indent="558800"/>
            <a:r>
              <a:rPr lang="zh-CN" altLang="zh-CN" kern="100" dirty="0">
                <a:latin typeface="Times New Roman" panose="02020603050405020304" pitchFamily="18" charset="0"/>
                <a:cs typeface="宋体" panose="02010600030101010101" pitchFamily="2" charset="-122"/>
              </a:rPr>
              <a:t>了两国间的汇率水平</a:t>
            </a:r>
            <a:r>
              <a:rPr lang="zh-CN" altLang="zh-CN" kern="100" dirty="0" smtClean="0">
                <a:latin typeface="Times New Roman" panose="02020603050405020304" pitchFamily="18" charset="0"/>
                <a:cs typeface="宋体" panose="02010600030101010101" pitchFamily="2" charset="-122"/>
              </a:rPr>
              <a:t>。</a:t>
            </a:r>
            <a:endParaRPr lang="zh-CN" altLang="zh-CN" sz="1600" kern="100" dirty="0">
              <a:latin typeface="Times New Roman" panose="02020603050405020304" pitchFamily="18" charset="0"/>
            </a:endParaRPr>
          </a:p>
          <a:p>
            <a:pPr marL="556895" indent="-279400"/>
            <a:r>
              <a:rPr lang="en-US" altLang="zh-CN" kern="100" dirty="0">
                <a:latin typeface="宋体" panose="02010600030101010101" pitchFamily="2" charset="-122"/>
                <a:cs typeface="宋体" panose="02010600030101010101" pitchFamily="2" charset="-122"/>
              </a:rPr>
              <a:t>(2)</a:t>
            </a:r>
            <a:r>
              <a:rPr lang="zh-CN" altLang="zh-CN" kern="100" dirty="0">
                <a:latin typeface="Times New Roman" panose="02020603050405020304" pitchFamily="18" charset="0"/>
                <a:cs typeface="宋体" panose="02010600030101010101" pitchFamily="2" charset="-122"/>
              </a:rPr>
              <a:t>当本国货币供给増长率大于外国币供给増长率、本国实际国民收入增长率低于外国实际国民做入增长率、本国利率水平高于外国利率水平时，本币汇率下跌</a:t>
            </a:r>
            <a:r>
              <a:rPr lang="en-US" altLang="zh-CN" kern="100" dirty="0">
                <a:latin typeface="Times New Roman" panose="02020603050405020304" pitchFamily="18" charset="0"/>
                <a:cs typeface="宋体" panose="02010600030101010101" pitchFamily="2" charset="-122"/>
              </a:rPr>
              <a:t>:</a:t>
            </a:r>
            <a:r>
              <a:rPr lang="zh-CN" altLang="zh-CN" kern="100" dirty="0">
                <a:latin typeface="Times New Roman" panose="02020603050405020304" pitchFamily="18" charset="0"/>
                <a:cs typeface="宋体" panose="02010600030101010101" pitchFamily="2" charset="-122"/>
              </a:rPr>
              <a:t>反之则上涨</a:t>
            </a:r>
            <a:r>
              <a:rPr lang="zh-CN" altLang="zh-CN" kern="100" dirty="0" smtClean="0">
                <a:latin typeface="Times New Roman" panose="02020603050405020304" pitchFamily="18" charset="0"/>
                <a:cs typeface="宋体" panose="02010600030101010101" pitchFamily="2" charset="-122"/>
              </a:rPr>
              <a:t>。</a:t>
            </a:r>
            <a:endParaRPr lang="zh-CN" altLang="zh-CN" sz="1600" kern="100" dirty="0">
              <a:latin typeface="Times New Roman" panose="02020603050405020304" pitchFamily="18" charset="0"/>
            </a:endParaRPr>
          </a:p>
        </p:txBody>
      </p:sp>
      <p:sp>
        <p:nvSpPr>
          <p:cNvPr id="8" name="Rectangle 2"/>
          <p:cNvSpPr txBox="1">
            <a:spLocks noChangeArrowheads="1"/>
          </p:cNvSpPr>
          <p:nvPr/>
        </p:nvSpPr>
        <p:spPr>
          <a:xfrm>
            <a:off x="473645" y="395396"/>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000" b="1" dirty="0" smtClean="0">
                <a:solidFill>
                  <a:srgbClr val="FF0000"/>
                </a:solidFill>
                <a:latin typeface="微软雅黑" panose="020B0503020204020204" pitchFamily="34" charset="-122"/>
                <a:ea typeface="微软雅黑" panose="020B0503020204020204" pitchFamily="34" charset="-122"/>
              </a:rPr>
              <a:t>真题演练</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1173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A24B717B-1CCA-4998-B427-9669F86BA2F0}" type="slidenum">
              <a:rPr lang="en-US" altLang="zh-CN" smtClean="0"/>
              <a:pPr/>
              <a:t>29</a:t>
            </a:fld>
            <a:endParaRPr lang="en-US" altLang="zh-CN"/>
          </a:p>
        </p:txBody>
      </p:sp>
      <p:sp>
        <p:nvSpPr>
          <p:cNvPr id="3" name="矩形 2"/>
          <p:cNvSpPr/>
          <p:nvPr/>
        </p:nvSpPr>
        <p:spPr>
          <a:xfrm>
            <a:off x="224287" y="841415"/>
            <a:ext cx="7461849" cy="923330"/>
          </a:xfrm>
          <a:prstGeom prst="rect">
            <a:avLst/>
          </a:prstGeom>
        </p:spPr>
        <p:txBody>
          <a:bodyPr wrap="square">
            <a:spAutoFit/>
          </a:bodyPr>
          <a:lstStyle/>
          <a:p>
            <a:r>
              <a:rPr lang="en-US" altLang="zh-CN" dirty="0" smtClean="0"/>
              <a:t>2015.4</a:t>
            </a:r>
          </a:p>
          <a:p>
            <a:r>
              <a:rPr lang="zh-CN" altLang="en-US" dirty="0" smtClean="0"/>
              <a:t>六</a:t>
            </a:r>
            <a:r>
              <a:rPr lang="zh-CN" altLang="en-US" dirty="0"/>
              <a:t>、论述题</a:t>
            </a:r>
            <a:r>
              <a:rPr lang="en-US" altLang="zh-CN" dirty="0"/>
              <a:t>(</a:t>
            </a:r>
            <a:r>
              <a:rPr lang="zh-CN" altLang="en-US" dirty="0"/>
              <a:t>本题</a:t>
            </a:r>
            <a:r>
              <a:rPr lang="en-US" altLang="zh-CN" dirty="0"/>
              <a:t>13</a:t>
            </a:r>
            <a:r>
              <a:rPr lang="zh-CN" altLang="en-US" dirty="0"/>
              <a:t>分</a:t>
            </a:r>
            <a:r>
              <a:rPr lang="en-US" altLang="zh-CN" dirty="0"/>
              <a:t>)</a:t>
            </a:r>
          </a:p>
          <a:p>
            <a:r>
              <a:rPr lang="en-US" altLang="zh-CN" dirty="0"/>
              <a:t>38.</a:t>
            </a:r>
            <a:r>
              <a:rPr lang="zh-CN" altLang="en-US" dirty="0"/>
              <a:t>结合实际分析驱动人民币升值的主要因素。</a:t>
            </a:r>
          </a:p>
        </p:txBody>
      </p:sp>
      <p:sp>
        <p:nvSpPr>
          <p:cNvPr id="4" name="矩形 3"/>
          <p:cNvSpPr/>
          <p:nvPr/>
        </p:nvSpPr>
        <p:spPr>
          <a:xfrm>
            <a:off x="139595" y="1870871"/>
            <a:ext cx="8445261" cy="3693319"/>
          </a:xfrm>
          <a:prstGeom prst="rect">
            <a:avLst/>
          </a:prstGeom>
        </p:spPr>
        <p:txBody>
          <a:bodyPr wrap="square">
            <a:spAutoFit/>
          </a:bodyPr>
          <a:lstStyle/>
          <a:p>
            <a:pPr algn="just">
              <a:lnSpc>
                <a:spcPct val="150000"/>
              </a:lnSpc>
              <a:spcAft>
                <a:spcPts val="0"/>
              </a:spcAft>
            </a:pPr>
            <a:r>
              <a:rPr lang="en-US" altLang="zh-CN" kern="100" dirty="0">
                <a:latin typeface="宋体" panose="02010600030101010101" pitchFamily="2" charset="-122"/>
                <a:cs typeface="宋体" panose="02010600030101010101" pitchFamily="2" charset="-122"/>
              </a:rPr>
              <a:t>38.</a:t>
            </a:r>
            <a:r>
              <a:rPr lang="zh-CN" altLang="zh-CN" kern="100" dirty="0">
                <a:latin typeface="Times New Roman" panose="02020603050405020304" pitchFamily="18" charset="0"/>
                <a:cs typeface="宋体" panose="02010600030101010101" pitchFamily="2" charset="-122"/>
              </a:rPr>
              <a:t>（</a:t>
            </a:r>
            <a:r>
              <a:rPr lang="en-US" altLang="zh-CN" kern="100" dirty="0">
                <a:latin typeface="Times New Roman" panose="02020603050405020304" pitchFamily="18" charset="0"/>
                <a:cs typeface="宋体" panose="02010600030101010101" pitchFamily="2" charset="-122"/>
              </a:rPr>
              <a:t>1</a:t>
            </a:r>
            <a:r>
              <a:rPr lang="zh-CN" altLang="zh-CN" kern="100" dirty="0">
                <a:latin typeface="Times New Roman" panose="02020603050405020304" pitchFamily="18" charset="0"/>
                <a:cs typeface="宋体" panose="02010600030101010101" pitchFamily="2" charset="-122"/>
              </a:rPr>
              <a:t>）人民币在</a:t>
            </a:r>
            <a:r>
              <a:rPr lang="en-US" altLang="zh-CN" kern="100" dirty="0">
                <a:latin typeface="Times New Roman" panose="02020603050405020304" pitchFamily="18" charset="0"/>
                <a:cs typeface="宋体" panose="02010600030101010101" pitchFamily="2" charset="-122"/>
              </a:rPr>
              <a:t>1994</a:t>
            </a:r>
            <a:r>
              <a:rPr lang="zh-CN" altLang="zh-CN" kern="100" dirty="0">
                <a:latin typeface="Times New Roman" panose="02020603050405020304" pitchFamily="18" charset="0"/>
                <a:cs typeface="宋体" panose="02010600030101010101" pitchFamily="2" charset="-122"/>
              </a:rPr>
              <a:t>年实行了汇率并轨，但主要还是盯住美元汇率制，</a:t>
            </a:r>
            <a:r>
              <a:rPr lang="en-US" altLang="zh-CN" kern="100" dirty="0">
                <a:latin typeface="Times New Roman" panose="02020603050405020304" pitchFamily="18" charset="0"/>
                <a:cs typeface="宋体" panose="02010600030101010101" pitchFamily="2" charset="-122"/>
              </a:rPr>
              <a:t>1994</a:t>
            </a:r>
            <a:r>
              <a:rPr lang="zh-CN" altLang="zh-CN" kern="100" dirty="0">
                <a:latin typeface="Times New Roman" panose="02020603050405020304" pitchFamily="18" charset="0"/>
                <a:cs typeface="宋体" panose="02010600030101010101" pitchFamily="2" charset="-122"/>
              </a:rPr>
              <a:t>年</a:t>
            </a:r>
            <a:r>
              <a:rPr lang="en-US" altLang="zh-CN" kern="100" dirty="0">
                <a:latin typeface="Times New Roman" panose="02020603050405020304" pitchFamily="18" charset="0"/>
                <a:cs typeface="宋体" panose="02010600030101010101" pitchFamily="2" charset="-122"/>
              </a:rPr>
              <a:t>2005</a:t>
            </a:r>
            <a:r>
              <a:rPr lang="zh-CN" altLang="zh-CN" kern="100" dirty="0">
                <a:latin typeface="Times New Roman" panose="02020603050405020304" pitchFamily="18" charset="0"/>
                <a:cs typeface="宋体" panose="02010600030101010101" pitchFamily="2" charset="-122"/>
              </a:rPr>
              <a:t>年，人民币一直表现出缓慢升值的趋势。自</a:t>
            </a:r>
            <a:r>
              <a:rPr lang="en-US" altLang="zh-CN" kern="100" dirty="0">
                <a:latin typeface="Times New Roman" panose="02020603050405020304" pitchFamily="18" charset="0"/>
                <a:cs typeface="宋体" panose="02010600030101010101" pitchFamily="2" charset="-122"/>
              </a:rPr>
              <a:t>2005</a:t>
            </a:r>
            <a:r>
              <a:rPr lang="zh-CN" altLang="zh-CN" kern="100" dirty="0">
                <a:latin typeface="Times New Roman" panose="02020603050405020304" pitchFamily="18" charset="0"/>
                <a:cs typeface="宋体" panose="02010600030101010101" pitchFamily="2" charset="-122"/>
              </a:rPr>
              <a:t>年</a:t>
            </a:r>
            <a:r>
              <a:rPr lang="en-US" altLang="zh-CN" kern="100" dirty="0">
                <a:latin typeface="Times New Roman" panose="02020603050405020304" pitchFamily="18" charset="0"/>
                <a:cs typeface="宋体" panose="02010600030101010101" pitchFamily="2" charset="-122"/>
              </a:rPr>
              <a:t>7</a:t>
            </a:r>
            <a:r>
              <a:rPr lang="zh-CN" altLang="zh-CN" kern="100" dirty="0">
                <a:latin typeface="Times New Roman" panose="02020603050405020304" pitchFamily="18" charset="0"/>
                <a:cs typeface="宋体" panose="02010600030101010101" pitchFamily="2" charset="-122"/>
              </a:rPr>
              <a:t>月</a:t>
            </a:r>
            <a:r>
              <a:rPr lang="en-US" altLang="zh-CN" kern="100" dirty="0">
                <a:latin typeface="Times New Roman" panose="02020603050405020304" pitchFamily="18" charset="0"/>
                <a:cs typeface="宋体" panose="02010600030101010101" pitchFamily="2" charset="-122"/>
              </a:rPr>
              <a:t>21</a:t>
            </a:r>
            <a:r>
              <a:rPr lang="zh-CN" altLang="zh-CN" kern="100" dirty="0">
                <a:latin typeface="Times New Roman" panose="02020603050405020304" pitchFamily="18" charset="0"/>
                <a:cs typeface="宋体" panose="02010600030101010101" pitchFamily="2" charset="-122"/>
              </a:rPr>
              <a:t>日我国开始实行以市场供求为基础、参与一篮子货币进行调节、有管理的浮动汇率制度以来，人民币的升值速度加快</a:t>
            </a:r>
            <a:r>
              <a:rPr lang="zh-CN" altLang="zh-CN" kern="100" dirty="0" smtClean="0">
                <a:latin typeface="Times New Roman" panose="02020603050405020304" pitchFamily="18" charset="0"/>
                <a:cs typeface="宋体" panose="02010600030101010101" pitchFamily="2" charset="-122"/>
              </a:rPr>
              <a:t>。</a:t>
            </a:r>
            <a:r>
              <a:rPr lang="en-US" altLang="zh-CN" kern="100" dirty="0" smtClean="0">
                <a:latin typeface="Times New Roman" panose="02020603050405020304" pitchFamily="18" charset="0"/>
                <a:cs typeface="宋体" panose="02010600030101010101" pitchFamily="2" charset="-122"/>
              </a:rPr>
              <a:t> </a:t>
            </a:r>
            <a:endParaRPr lang="zh-CN" altLang="zh-CN" sz="1600" kern="100" dirty="0">
              <a:latin typeface="Times New Roman" panose="02020603050405020304" pitchFamily="18" charset="0"/>
            </a:endParaRPr>
          </a:p>
          <a:p>
            <a:pPr indent="279400" algn="just">
              <a:lnSpc>
                <a:spcPct val="150000"/>
              </a:lnSpc>
              <a:spcAft>
                <a:spcPts val="0"/>
              </a:spcAft>
            </a:pPr>
            <a:r>
              <a:rPr lang="en-US" altLang="zh-CN" kern="100" dirty="0">
                <a:latin typeface="宋体" panose="02010600030101010101" pitchFamily="2" charset="-122"/>
                <a:cs typeface="宋体" panose="02010600030101010101" pitchFamily="2" charset="-122"/>
              </a:rPr>
              <a:t>(2)</a:t>
            </a:r>
            <a:r>
              <a:rPr lang="zh-CN" altLang="zh-CN" kern="100" dirty="0">
                <a:latin typeface="Times New Roman" panose="02020603050405020304" pitchFamily="18" charset="0"/>
                <a:cs typeface="宋体" panose="02010600030101010101" pitchFamily="2" charset="-122"/>
              </a:rPr>
              <a:t>中国</a:t>
            </a:r>
            <a:r>
              <a:rPr lang="zh-CN" altLang="zh-CN" b="1" kern="100" dirty="0">
                <a:latin typeface="Times New Roman" panose="02020603050405020304" pitchFamily="18" charset="0"/>
                <a:cs typeface="宋体" panose="02010600030101010101" pitchFamily="2" charset="-122"/>
              </a:rPr>
              <a:t>经济长期保持</a:t>
            </a:r>
            <a:r>
              <a:rPr lang="zh-CN" altLang="zh-CN" kern="100" dirty="0">
                <a:latin typeface="Times New Roman" panose="02020603050405020304" pitchFamily="18" charset="0"/>
                <a:cs typeface="宋体" panose="02010600030101010101" pitchFamily="2" charset="-122"/>
              </a:rPr>
              <a:t>的较快增长是人民币汇率升值的内在原因</a:t>
            </a:r>
            <a:r>
              <a:rPr lang="zh-CN" altLang="zh-CN" kern="100" dirty="0" smtClean="0">
                <a:latin typeface="Times New Roman" panose="02020603050405020304" pitchFamily="18" charset="0"/>
                <a:cs typeface="宋体" panose="02010600030101010101" pitchFamily="2" charset="-122"/>
              </a:rPr>
              <a:t>。</a:t>
            </a:r>
            <a:r>
              <a:rPr lang="en-US" altLang="zh-CN" kern="100" dirty="0" smtClean="0">
                <a:latin typeface="Times New Roman" panose="02020603050405020304" pitchFamily="18" charset="0"/>
                <a:cs typeface="宋体" panose="02010600030101010101" pitchFamily="2" charset="-122"/>
              </a:rPr>
              <a:t> </a:t>
            </a:r>
            <a:endParaRPr lang="zh-CN" altLang="zh-CN" sz="1600" kern="100" dirty="0">
              <a:latin typeface="Times New Roman" panose="02020603050405020304" pitchFamily="18" charset="0"/>
            </a:endParaRPr>
          </a:p>
          <a:p>
            <a:pPr indent="279400" algn="just">
              <a:lnSpc>
                <a:spcPct val="150000"/>
              </a:lnSpc>
              <a:spcAft>
                <a:spcPts val="0"/>
              </a:spcAft>
            </a:pPr>
            <a:r>
              <a:rPr lang="en-US" altLang="zh-CN" kern="100" dirty="0">
                <a:latin typeface="宋体" panose="02010600030101010101" pitchFamily="2" charset="-122"/>
                <a:cs typeface="宋体" panose="02010600030101010101" pitchFamily="2" charset="-122"/>
              </a:rPr>
              <a:t>(3)</a:t>
            </a:r>
            <a:r>
              <a:rPr lang="zh-CN" altLang="zh-CN" kern="100" dirty="0">
                <a:latin typeface="Times New Roman" panose="02020603050405020304" pitchFamily="18" charset="0"/>
                <a:cs typeface="宋体" panose="02010600030101010101" pitchFamily="2" charset="-122"/>
              </a:rPr>
              <a:t>中国</a:t>
            </a:r>
            <a:r>
              <a:rPr lang="zh-CN" altLang="zh-CN" b="1" kern="100" dirty="0">
                <a:latin typeface="Times New Roman" panose="02020603050405020304" pitchFamily="18" charset="0"/>
                <a:cs typeface="宋体" panose="02010600030101010101" pitchFamily="2" charset="-122"/>
              </a:rPr>
              <a:t>国际收支顺差</a:t>
            </a:r>
            <a:r>
              <a:rPr lang="zh-CN" altLang="zh-CN" kern="100" dirty="0">
                <a:latin typeface="Times New Roman" panose="02020603050405020304" pitchFamily="18" charset="0"/>
                <a:cs typeface="宋体" panose="02010600030101010101" pitchFamily="2" charset="-122"/>
              </a:rPr>
              <a:t>加大了人民币升值的压力</a:t>
            </a:r>
            <a:r>
              <a:rPr lang="zh-CN" altLang="zh-CN" kern="100" dirty="0" smtClean="0">
                <a:latin typeface="Times New Roman" panose="02020603050405020304" pitchFamily="18" charset="0"/>
                <a:cs typeface="宋体" panose="02010600030101010101" pitchFamily="2" charset="-122"/>
              </a:rPr>
              <a:t>。</a:t>
            </a:r>
            <a:r>
              <a:rPr lang="en-US" altLang="zh-CN" kern="100" dirty="0" smtClean="0">
                <a:latin typeface="Times New Roman" panose="02020603050405020304" pitchFamily="18" charset="0"/>
                <a:cs typeface="宋体" panose="02010600030101010101" pitchFamily="2" charset="-122"/>
              </a:rPr>
              <a:t> </a:t>
            </a:r>
            <a:endParaRPr lang="zh-CN" altLang="zh-CN" sz="1600" kern="100" dirty="0">
              <a:latin typeface="Times New Roman" panose="02020603050405020304" pitchFamily="18" charset="0"/>
            </a:endParaRPr>
          </a:p>
          <a:p>
            <a:pPr indent="279400" algn="just">
              <a:lnSpc>
                <a:spcPct val="150000"/>
              </a:lnSpc>
              <a:spcAft>
                <a:spcPts val="0"/>
              </a:spcAft>
            </a:pPr>
            <a:r>
              <a:rPr lang="en-US" altLang="zh-CN" kern="100" dirty="0">
                <a:latin typeface="宋体" panose="02010600030101010101" pitchFamily="2" charset="-122"/>
                <a:cs typeface="宋体" panose="02010600030101010101" pitchFamily="2" charset="-122"/>
              </a:rPr>
              <a:t>(4)</a:t>
            </a:r>
            <a:r>
              <a:rPr lang="zh-CN" altLang="zh-CN" kern="100" dirty="0">
                <a:latin typeface="Times New Roman" panose="02020603050405020304" pitchFamily="18" charset="0"/>
                <a:cs typeface="宋体" panose="02010600030101010101" pitchFamily="2" charset="-122"/>
              </a:rPr>
              <a:t>市场对人民币升值的</a:t>
            </a:r>
            <a:r>
              <a:rPr lang="zh-CN" altLang="zh-CN" b="1" kern="100" dirty="0">
                <a:latin typeface="Times New Roman" panose="02020603050405020304" pitchFamily="18" charset="0"/>
                <a:cs typeface="宋体" panose="02010600030101010101" pitchFamily="2" charset="-122"/>
              </a:rPr>
              <a:t>预期</a:t>
            </a:r>
            <a:r>
              <a:rPr lang="zh-CN" altLang="zh-CN" kern="100" dirty="0">
                <a:latin typeface="Times New Roman" panose="02020603050405020304" pitchFamily="18" charset="0"/>
                <a:cs typeface="宋体" panose="02010600030101010101" pitchFamily="2" charset="-122"/>
              </a:rPr>
              <a:t>进一步推升了人民币的汇率水平</a:t>
            </a:r>
            <a:r>
              <a:rPr lang="zh-CN" altLang="zh-CN" kern="100" dirty="0" smtClean="0">
                <a:latin typeface="Times New Roman" panose="02020603050405020304" pitchFamily="18" charset="0"/>
                <a:cs typeface="宋体" panose="02010600030101010101" pitchFamily="2" charset="-122"/>
              </a:rPr>
              <a:t>。</a:t>
            </a:r>
            <a:r>
              <a:rPr lang="en-US" altLang="zh-CN" kern="100" dirty="0" smtClean="0">
                <a:latin typeface="Times New Roman" panose="02020603050405020304" pitchFamily="18" charset="0"/>
                <a:cs typeface="宋体" panose="02010600030101010101" pitchFamily="2" charset="-122"/>
              </a:rPr>
              <a:t> </a:t>
            </a:r>
            <a:endParaRPr lang="zh-CN" altLang="zh-CN" sz="1600" kern="100" dirty="0">
              <a:latin typeface="Times New Roman" panose="02020603050405020304" pitchFamily="18" charset="0"/>
            </a:endParaRPr>
          </a:p>
          <a:p>
            <a:pPr indent="279400" algn="just">
              <a:lnSpc>
                <a:spcPct val="150000"/>
              </a:lnSpc>
              <a:spcAft>
                <a:spcPts val="0"/>
              </a:spcAft>
            </a:pPr>
            <a:r>
              <a:rPr lang="en-US" altLang="zh-CN" kern="100" dirty="0">
                <a:latin typeface="宋体" panose="02010600030101010101" pitchFamily="2" charset="-122"/>
                <a:cs typeface="宋体" panose="02010600030101010101" pitchFamily="2" charset="-122"/>
              </a:rPr>
              <a:t>(5)</a:t>
            </a:r>
            <a:r>
              <a:rPr lang="zh-CN" altLang="zh-CN" kern="100" dirty="0">
                <a:latin typeface="Times New Roman" panose="02020603050405020304" pitchFamily="18" charset="0"/>
                <a:cs typeface="宋体" panose="02010600030101010101" pitchFamily="2" charset="-122"/>
              </a:rPr>
              <a:t>改革滞后的外汇管理体制也一定程度地推动了人民币升值</a:t>
            </a:r>
            <a:r>
              <a:rPr lang="zh-CN" altLang="zh-CN" kern="100" dirty="0" smtClean="0">
                <a:latin typeface="Times New Roman" panose="02020603050405020304" pitchFamily="18" charset="0"/>
                <a:cs typeface="宋体" panose="02010600030101010101" pitchFamily="2" charset="-122"/>
              </a:rPr>
              <a:t>。</a:t>
            </a:r>
            <a:r>
              <a:rPr lang="en-US" altLang="zh-CN" kern="100" dirty="0" smtClean="0">
                <a:latin typeface="Times New Roman" panose="02020603050405020304" pitchFamily="18" charset="0"/>
                <a:cs typeface="宋体" panose="02010600030101010101" pitchFamily="2" charset="-122"/>
              </a:rPr>
              <a:t> </a:t>
            </a:r>
            <a:endParaRPr lang="zh-CN" altLang="zh-CN" sz="1600" kern="100" dirty="0">
              <a:latin typeface="Times New Roman" panose="02020603050405020304" pitchFamily="18" charset="0"/>
            </a:endParaRPr>
          </a:p>
          <a:p>
            <a:r>
              <a:rPr lang="en-US" altLang="zh-CN" kern="100" dirty="0" smtClean="0">
                <a:latin typeface="宋体" panose="02010600030101010101" pitchFamily="2" charset="-122"/>
                <a:cs typeface="宋体" panose="02010600030101010101" pitchFamily="2" charset="-122"/>
              </a:rPr>
              <a:t> </a:t>
            </a:r>
            <a:r>
              <a:rPr lang="en-US" altLang="zh-CN" kern="100" dirty="0" smtClean="0">
                <a:latin typeface="宋体" panose="02010600030101010101" pitchFamily="2" charset="-122"/>
                <a:cs typeface="宋体" panose="02010600030101010101" pitchFamily="2" charset="-122"/>
              </a:rPr>
              <a:t> (</a:t>
            </a:r>
            <a:r>
              <a:rPr lang="en-US" altLang="zh-CN" kern="100" dirty="0">
                <a:latin typeface="宋体" panose="02010600030101010101" pitchFamily="2" charset="-122"/>
                <a:cs typeface="宋体" panose="02010600030101010101" pitchFamily="2" charset="-122"/>
              </a:rPr>
              <a:t>6)</a:t>
            </a:r>
            <a:r>
              <a:rPr lang="zh-CN" altLang="zh-CN" kern="100" dirty="0">
                <a:cs typeface="宋体" panose="02010600030101010101" pitchFamily="2" charset="-122"/>
              </a:rPr>
              <a:t>其他因素对人民币升值的影响分析，如国际政治因素。</a:t>
            </a:r>
            <a:endParaRPr lang="zh-CN" altLang="en-US" dirty="0"/>
          </a:p>
        </p:txBody>
      </p:sp>
      <p:sp>
        <p:nvSpPr>
          <p:cNvPr id="5" name="Rectangle 2"/>
          <p:cNvSpPr txBox="1">
            <a:spLocks noChangeArrowheads="1"/>
          </p:cNvSpPr>
          <p:nvPr/>
        </p:nvSpPr>
        <p:spPr>
          <a:xfrm>
            <a:off x="473645" y="395396"/>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000" b="1" dirty="0" smtClean="0">
                <a:solidFill>
                  <a:srgbClr val="FF0000"/>
                </a:solidFill>
                <a:latin typeface="微软雅黑" panose="020B0503020204020204" pitchFamily="34" charset="-122"/>
                <a:ea typeface="微软雅黑" panose="020B0503020204020204" pitchFamily="34" charset="-122"/>
              </a:rPr>
              <a:t>真题演练</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447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86F1E9F-CDE5-4976-A53B-9F21ACD47DE9}" type="slidenum">
              <a:rPr lang="zh-CN" altLang="en-US" smtClean="0"/>
              <a:t>3</a:t>
            </a:fld>
            <a:endParaRPr lang="zh-CN" altLang="en-US"/>
          </a:p>
        </p:txBody>
      </p:sp>
      <p:sp>
        <p:nvSpPr>
          <p:cNvPr id="3" name="Rectangle 2"/>
          <p:cNvSpPr txBox="1">
            <a:spLocks noChangeArrowheads="1"/>
          </p:cNvSpPr>
          <p:nvPr/>
        </p:nvSpPr>
        <p:spPr>
          <a:xfrm>
            <a:off x="542656" y="193525"/>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800" b="1" dirty="0">
                <a:latin typeface="微软雅黑" panose="020B0503020204020204" pitchFamily="34" charset="-122"/>
                <a:ea typeface="微软雅黑" panose="020B0503020204020204" pitchFamily="34" charset="-122"/>
              </a:rPr>
              <a:t>第一节   外汇与汇率</a:t>
            </a:r>
          </a:p>
        </p:txBody>
      </p:sp>
      <p:sp>
        <p:nvSpPr>
          <p:cNvPr id="5" name="文本框 4"/>
          <p:cNvSpPr txBox="1"/>
          <p:nvPr/>
        </p:nvSpPr>
        <p:spPr>
          <a:xfrm>
            <a:off x="77638" y="898315"/>
            <a:ext cx="7347706" cy="584775"/>
          </a:xfrm>
          <a:prstGeom prst="rect">
            <a:avLst/>
          </a:prstGeom>
          <a:noFill/>
        </p:spPr>
        <p:txBody>
          <a:bodyPr wrap="square" rtlCol="0">
            <a:spAutoFit/>
          </a:bodyPr>
          <a:lstStyle/>
          <a:p>
            <a:r>
              <a:rPr lang="zh-CN" altLang="en-US" sz="3200" b="1" spc="-50" dirty="0">
                <a:solidFill>
                  <a:schemeClr val="tx1">
                    <a:lumMod val="75000"/>
                    <a:lumOff val="25000"/>
                  </a:schemeClr>
                </a:solidFill>
                <a:latin typeface="微软雅黑" panose="020B0503020204020204" pitchFamily="34" charset="-122"/>
                <a:ea typeface="微软雅黑" panose="020B0503020204020204" pitchFamily="34" charset="-122"/>
                <a:cs typeface="+mj-cs"/>
              </a:rPr>
              <a:t>一</a:t>
            </a:r>
            <a:r>
              <a:rPr lang="zh-CN" altLang="en-US" sz="3200" b="1" spc="-50" dirty="0" smtClean="0">
                <a:solidFill>
                  <a:schemeClr val="tx1">
                    <a:lumMod val="75000"/>
                    <a:lumOff val="25000"/>
                  </a:schemeClr>
                </a:solidFill>
                <a:latin typeface="微软雅黑" panose="020B0503020204020204" pitchFamily="34" charset="-122"/>
                <a:ea typeface="微软雅黑" panose="020B0503020204020204" pitchFamily="34" charset="-122"/>
                <a:cs typeface="+mj-cs"/>
              </a:rPr>
              <a:t>、外汇</a:t>
            </a:r>
            <a:endParaRPr lang="zh-CN" altLang="en-US" sz="3200" b="1" spc="-5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
        <p:nvSpPr>
          <p:cNvPr id="7" name="Content Placeholder 2"/>
          <p:cNvSpPr txBox="1">
            <a:spLocks/>
          </p:cNvSpPr>
          <p:nvPr/>
        </p:nvSpPr>
        <p:spPr>
          <a:xfrm>
            <a:off x="213216" y="1483090"/>
            <a:ext cx="8758256" cy="49530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r>
              <a:rPr lang="en-US" altLang="zh-CN" b="1" dirty="0" smtClean="0">
                <a:latin typeface="微软雅黑" panose="020B0503020204020204" pitchFamily="34" charset="-122"/>
                <a:ea typeface="微软雅黑" panose="020B0503020204020204" pitchFamily="34" charset="-122"/>
              </a:rPr>
              <a:t> </a:t>
            </a:r>
          </a:p>
          <a:p>
            <a:r>
              <a:rPr lang="zh-CN" altLang="en-US" b="1" dirty="0" smtClean="0">
                <a:latin typeface="微软雅黑" panose="020B0503020204020204" pitchFamily="34" charset="-122"/>
                <a:ea typeface="微软雅黑" panose="020B0503020204020204" pitchFamily="34" charset="-122"/>
              </a:rPr>
              <a:t>含义：（着重掌握外汇的静态含义）</a:t>
            </a:r>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r>
              <a:rPr lang="en-US" altLang="zh-CN"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外汇的最初含义：</a:t>
            </a:r>
            <a:r>
              <a:rPr lang="zh-CN" altLang="en-US" b="1" dirty="0" smtClean="0">
                <a:solidFill>
                  <a:srgbClr val="FF0000"/>
                </a:solidFill>
                <a:latin typeface="微软雅黑" panose="020B0503020204020204" pitchFamily="34" charset="-122"/>
                <a:ea typeface="微软雅黑" panose="020B0503020204020204" pitchFamily="34" charset="-122"/>
              </a:rPr>
              <a:t>国际汇兑。</a:t>
            </a:r>
            <a:r>
              <a:rPr lang="zh-CN" altLang="en-US" b="1" dirty="0" smtClean="0">
                <a:latin typeface="微软雅黑" panose="020B0503020204020204" pitchFamily="34" charset="-122"/>
                <a:ea typeface="微软雅黑" panose="020B0503020204020204" pitchFamily="34" charset="-122"/>
              </a:rPr>
              <a:t>　　</a:t>
            </a:r>
            <a:endParaRPr lang="en-US" altLang="zh-CN" b="1" dirty="0" smtClean="0">
              <a:latin typeface="微软雅黑" panose="020B0503020204020204" pitchFamily="34" charset="-122"/>
              <a:ea typeface="微软雅黑" panose="020B0503020204020204" pitchFamily="34" charset="-122"/>
            </a:endParaRPr>
          </a:p>
          <a:p>
            <a:r>
              <a:rPr lang="zh-CN" altLang="en-US" b="1" dirty="0" smtClean="0">
                <a:latin typeface="微软雅黑" panose="020B0503020204020204" pitchFamily="34" charset="-122"/>
                <a:ea typeface="微软雅黑" panose="020B0503020204020204" pitchFamily="34" charset="-122"/>
              </a:rPr>
              <a:t>      外汇的</a:t>
            </a:r>
            <a:r>
              <a:rPr lang="zh-CN" altLang="en-US" b="1" dirty="0" smtClean="0">
                <a:solidFill>
                  <a:srgbClr val="FF0000"/>
                </a:solidFill>
                <a:latin typeface="微软雅黑" panose="020B0503020204020204" pitchFamily="34" charset="-122"/>
                <a:ea typeface="微软雅黑" panose="020B0503020204020204" pitchFamily="34" charset="-122"/>
              </a:rPr>
              <a:t>动态</a:t>
            </a:r>
            <a:r>
              <a:rPr lang="zh-CN" altLang="en-US" b="1" dirty="0" smtClean="0">
                <a:latin typeface="微软雅黑" panose="020B0503020204020204" pitchFamily="34" charset="-122"/>
                <a:ea typeface="微软雅黑" panose="020B0503020204020204" pitchFamily="34" charset="-122"/>
              </a:rPr>
              <a:t>含义是指人们通过特定的金融机构将一国货币兑换成另一种货币，借助于各种金融工具对国际债权债务关系进行非现金结算的</a:t>
            </a:r>
            <a:r>
              <a:rPr lang="zh-CN" altLang="en-US" b="1" dirty="0" smtClean="0">
                <a:solidFill>
                  <a:srgbClr val="FF0000"/>
                </a:solidFill>
                <a:latin typeface="微软雅黑" panose="020B0503020204020204" pitchFamily="34" charset="-122"/>
                <a:ea typeface="微软雅黑" panose="020B0503020204020204" pitchFamily="34" charset="-122"/>
              </a:rPr>
              <a:t>行为。</a:t>
            </a:r>
            <a:endParaRPr lang="en-US" altLang="zh-CN" b="1" dirty="0" smtClean="0">
              <a:solidFill>
                <a:srgbClr val="FF0000"/>
              </a:solidFill>
              <a:latin typeface="微软雅黑" panose="020B0503020204020204" pitchFamily="34" charset="-122"/>
              <a:ea typeface="微软雅黑" panose="020B0503020204020204" pitchFamily="34" charset="-122"/>
            </a:endParaRPr>
          </a:p>
          <a:p>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r>
              <a:rPr lang="zh-CN" altLang="en-US" b="1" dirty="0" smtClean="0">
                <a:latin typeface="微软雅黑" panose="020B0503020204020204" pitchFamily="34" charset="-122"/>
                <a:ea typeface="微软雅黑" panose="020B0503020204020204" pitchFamily="34" charset="-122"/>
              </a:rPr>
              <a:t>　　外汇的</a:t>
            </a:r>
            <a:r>
              <a:rPr lang="zh-CN" altLang="en-US" b="1" dirty="0" smtClean="0">
                <a:solidFill>
                  <a:srgbClr val="FF0000"/>
                </a:solidFill>
                <a:latin typeface="微软雅黑" panose="020B0503020204020204" pitchFamily="34" charset="-122"/>
                <a:ea typeface="微软雅黑" panose="020B0503020204020204" pitchFamily="34" charset="-122"/>
              </a:rPr>
              <a:t>静态</a:t>
            </a:r>
            <a:r>
              <a:rPr lang="zh-CN" altLang="en-US" b="1" dirty="0" smtClean="0">
                <a:latin typeface="微软雅黑" panose="020B0503020204020204" pitchFamily="34" charset="-122"/>
                <a:ea typeface="微软雅黑" panose="020B0503020204020204" pitchFamily="34" charset="-122"/>
              </a:rPr>
              <a:t>含义是指一切以外国货币表示的资产，包括外国货币、外币有价证券、外币支付凭证等。</a:t>
            </a:r>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r>
              <a:rPr lang="zh-CN" altLang="en-US" b="1" dirty="0" smtClean="0">
                <a:latin typeface="微软雅黑" panose="020B0503020204020204" pitchFamily="34" charset="-122"/>
                <a:ea typeface="微软雅黑" panose="020B0503020204020204" pitchFamily="34" charset="-122"/>
              </a:rPr>
              <a:t>　　</a:t>
            </a:r>
            <a:endParaRPr lang="en-US" altLang="zh-CN"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439593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A24B717B-1CCA-4998-B427-9669F86BA2F0}" type="slidenum">
              <a:rPr lang="en-US" altLang="zh-CN" smtClean="0"/>
              <a:pPr/>
              <a:t>30</a:t>
            </a:fld>
            <a:endParaRPr lang="en-US" altLang="zh-CN"/>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70" y="1238772"/>
            <a:ext cx="6390476" cy="1171429"/>
          </a:xfrm>
          <a:prstGeom prst="rect">
            <a:avLst/>
          </a:prstGeom>
        </p:spPr>
      </p:pic>
      <p:sp>
        <p:nvSpPr>
          <p:cNvPr id="4" name="矩形 3"/>
          <p:cNvSpPr/>
          <p:nvPr/>
        </p:nvSpPr>
        <p:spPr>
          <a:xfrm>
            <a:off x="134784" y="958334"/>
            <a:ext cx="1348446" cy="369332"/>
          </a:xfrm>
          <a:prstGeom prst="rect">
            <a:avLst/>
          </a:prstGeom>
        </p:spPr>
        <p:txBody>
          <a:bodyPr wrap="none">
            <a:spAutoFit/>
          </a:bodyPr>
          <a:lstStyle/>
          <a:p>
            <a:r>
              <a:rPr lang="en-US" altLang="zh-CN" dirty="0" smtClean="0"/>
              <a:t>2014</a:t>
            </a:r>
            <a:r>
              <a:rPr lang="zh-CN" altLang="en-US" dirty="0" smtClean="0"/>
              <a:t>年</a:t>
            </a:r>
            <a:r>
              <a:rPr lang="en-US" altLang="zh-CN" dirty="0" smtClean="0"/>
              <a:t>10</a:t>
            </a:r>
            <a:r>
              <a:rPr lang="zh-CN" altLang="en-US" dirty="0" smtClean="0"/>
              <a:t>月</a:t>
            </a:r>
            <a:endParaRPr lang="en-US" altLang="zh-CN"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570" y="3001254"/>
            <a:ext cx="5952381" cy="1114286"/>
          </a:xfrm>
          <a:prstGeom prst="rect">
            <a:avLst/>
          </a:prstGeom>
        </p:spPr>
      </p:pic>
      <p:sp>
        <p:nvSpPr>
          <p:cNvPr id="6" name="矩形 5"/>
          <p:cNvSpPr/>
          <p:nvPr/>
        </p:nvSpPr>
        <p:spPr>
          <a:xfrm>
            <a:off x="33698" y="2631922"/>
            <a:ext cx="1231427" cy="369332"/>
          </a:xfrm>
          <a:prstGeom prst="rect">
            <a:avLst/>
          </a:prstGeom>
        </p:spPr>
        <p:txBody>
          <a:bodyPr wrap="none">
            <a:spAutoFit/>
          </a:bodyPr>
          <a:lstStyle/>
          <a:p>
            <a:r>
              <a:rPr lang="en-US" altLang="zh-CN" dirty="0" smtClean="0"/>
              <a:t>2014</a:t>
            </a:r>
            <a:r>
              <a:rPr lang="zh-CN" altLang="en-US" dirty="0" smtClean="0"/>
              <a:t>年</a:t>
            </a:r>
            <a:r>
              <a:rPr lang="en-US" altLang="zh-CN" dirty="0" smtClean="0"/>
              <a:t>4</a:t>
            </a:r>
            <a:r>
              <a:rPr lang="zh-CN" altLang="en-US" dirty="0" smtClean="0"/>
              <a:t>月</a:t>
            </a:r>
            <a:endParaRPr lang="en-US" altLang="zh-CN" dirty="0"/>
          </a:p>
        </p:txBody>
      </p:sp>
      <p:sp>
        <p:nvSpPr>
          <p:cNvPr id="7" name="Rectangle 2"/>
          <p:cNvSpPr txBox="1">
            <a:spLocks noChangeArrowheads="1"/>
          </p:cNvSpPr>
          <p:nvPr/>
        </p:nvSpPr>
        <p:spPr>
          <a:xfrm>
            <a:off x="473645" y="395396"/>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000" b="1" dirty="0" smtClean="0">
                <a:solidFill>
                  <a:srgbClr val="FF0000"/>
                </a:solidFill>
                <a:latin typeface="微软雅黑" panose="020B0503020204020204" pitchFamily="34" charset="-122"/>
                <a:ea typeface="微软雅黑" panose="020B0503020204020204" pitchFamily="34" charset="-122"/>
              </a:rPr>
              <a:t>真题演练</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419924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A24B717B-1CCA-4998-B427-9669F86BA2F0}" type="slidenum">
              <a:rPr lang="en-US" altLang="zh-CN" smtClean="0"/>
              <a:pPr/>
              <a:t>31</a:t>
            </a:fld>
            <a:endParaRPr lang="en-US" altLang="zh-CN"/>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21" y="1182729"/>
            <a:ext cx="4800000" cy="1628571"/>
          </a:xfrm>
          <a:prstGeom prst="rect">
            <a:avLst/>
          </a:prstGeom>
        </p:spPr>
      </p:pic>
      <p:sp>
        <p:nvSpPr>
          <p:cNvPr id="4" name="矩形 3"/>
          <p:cNvSpPr/>
          <p:nvPr/>
        </p:nvSpPr>
        <p:spPr>
          <a:xfrm>
            <a:off x="0" y="880696"/>
            <a:ext cx="1231427" cy="369332"/>
          </a:xfrm>
          <a:prstGeom prst="rect">
            <a:avLst/>
          </a:prstGeom>
        </p:spPr>
        <p:txBody>
          <a:bodyPr wrap="none">
            <a:spAutoFit/>
          </a:bodyPr>
          <a:lstStyle/>
          <a:p>
            <a:r>
              <a:rPr lang="en-US" altLang="zh-CN" dirty="0" smtClean="0"/>
              <a:t>2013</a:t>
            </a:r>
            <a:r>
              <a:rPr lang="zh-CN" altLang="en-US" dirty="0" smtClean="0"/>
              <a:t>年</a:t>
            </a:r>
            <a:r>
              <a:rPr lang="en-US" altLang="zh-CN" dirty="0" smtClean="0"/>
              <a:t>7</a:t>
            </a:r>
            <a:r>
              <a:rPr lang="zh-CN" altLang="en-US" dirty="0" smtClean="0"/>
              <a:t>月</a:t>
            </a:r>
            <a:endParaRPr lang="en-US" altLang="zh-CN"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274" y="2811300"/>
            <a:ext cx="2771429" cy="2171429"/>
          </a:xfrm>
          <a:prstGeom prst="rect">
            <a:avLst/>
          </a:prstGeom>
        </p:spPr>
      </p:pic>
      <p:sp>
        <p:nvSpPr>
          <p:cNvPr id="6" name="Rectangle 2"/>
          <p:cNvSpPr txBox="1">
            <a:spLocks noChangeArrowheads="1"/>
          </p:cNvSpPr>
          <p:nvPr/>
        </p:nvSpPr>
        <p:spPr>
          <a:xfrm>
            <a:off x="473645" y="395396"/>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000" b="1" dirty="0" smtClean="0">
                <a:solidFill>
                  <a:srgbClr val="FF0000"/>
                </a:solidFill>
                <a:latin typeface="微软雅黑" panose="020B0503020204020204" pitchFamily="34" charset="-122"/>
                <a:ea typeface="微软雅黑" panose="020B0503020204020204" pitchFamily="34" charset="-122"/>
              </a:rPr>
              <a:t>真题演练</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594077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A24B717B-1CCA-4998-B427-9669F86BA2F0}" type="slidenum">
              <a:rPr lang="en-US" altLang="zh-CN" smtClean="0"/>
              <a:pPr/>
              <a:t>32</a:t>
            </a:fld>
            <a:endParaRPr lang="en-US" altLang="zh-CN"/>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81" y="1646268"/>
            <a:ext cx="8780952" cy="2409524"/>
          </a:xfrm>
          <a:prstGeom prst="rect">
            <a:avLst/>
          </a:prstGeom>
        </p:spPr>
      </p:pic>
      <p:sp>
        <p:nvSpPr>
          <p:cNvPr id="4" name="矩形 3"/>
          <p:cNvSpPr/>
          <p:nvPr/>
        </p:nvSpPr>
        <p:spPr>
          <a:xfrm>
            <a:off x="0" y="880696"/>
            <a:ext cx="1231427" cy="369332"/>
          </a:xfrm>
          <a:prstGeom prst="rect">
            <a:avLst/>
          </a:prstGeom>
        </p:spPr>
        <p:txBody>
          <a:bodyPr wrap="none">
            <a:spAutoFit/>
          </a:bodyPr>
          <a:lstStyle/>
          <a:p>
            <a:r>
              <a:rPr lang="en-US" altLang="zh-CN" dirty="0" smtClean="0"/>
              <a:t>2012</a:t>
            </a:r>
            <a:r>
              <a:rPr lang="zh-CN" altLang="en-US" dirty="0" smtClean="0"/>
              <a:t>年</a:t>
            </a:r>
            <a:r>
              <a:rPr lang="en-US" altLang="zh-CN" dirty="0" smtClean="0"/>
              <a:t>7</a:t>
            </a:r>
            <a:r>
              <a:rPr lang="zh-CN" altLang="en-US" dirty="0" smtClean="0"/>
              <a:t>月</a:t>
            </a:r>
            <a:endParaRPr lang="en-US" altLang="zh-CN" dirty="0"/>
          </a:p>
        </p:txBody>
      </p:sp>
      <p:sp>
        <p:nvSpPr>
          <p:cNvPr id="5" name="Rectangle 2"/>
          <p:cNvSpPr txBox="1">
            <a:spLocks noChangeArrowheads="1"/>
          </p:cNvSpPr>
          <p:nvPr/>
        </p:nvSpPr>
        <p:spPr>
          <a:xfrm>
            <a:off x="473645" y="395396"/>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000" b="1" dirty="0" smtClean="0">
                <a:solidFill>
                  <a:srgbClr val="FF0000"/>
                </a:solidFill>
                <a:latin typeface="微软雅黑" panose="020B0503020204020204" pitchFamily="34" charset="-122"/>
                <a:ea typeface="微软雅黑" panose="020B0503020204020204" pitchFamily="34" charset="-122"/>
              </a:rPr>
              <a:t>真题演练</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622150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A24B717B-1CCA-4998-B427-9669F86BA2F0}" type="slidenum">
              <a:rPr lang="en-US" altLang="zh-CN" smtClean="0"/>
              <a:pPr/>
              <a:t>33</a:t>
            </a:fld>
            <a:endParaRPr lang="en-US" altLang="zh-CN"/>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238" y="1098560"/>
            <a:ext cx="8809524" cy="4971429"/>
          </a:xfrm>
          <a:prstGeom prst="rect">
            <a:avLst/>
          </a:prstGeom>
        </p:spPr>
      </p:pic>
      <p:sp>
        <p:nvSpPr>
          <p:cNvPr id="4" name="矩形 3"/>
          <p:cNvSpPr/>
          <p:nvPr/>
        </p:nvSpPr>
        <p:spPr>
          <a:xfrm>
            <a:off x="0" y="880696"/>
            <a:ext cx="1231427" cy="369332"/>
          </a:xfrm>
          <a:prstGeom prst="rect">
            <a:avLst/>
          </a:prstGeom>
        </p:spPr>
        <p:txBody>
          <a:bodyPr wrap="none">
            <a:spAutoFit/>
          </a:bodyPr>
          <a:lstStyle/>
          <a:p>
            <a:r>
              <a:rPr lang="en-US" altLang="zh-CN" dirty="0" smtClean="0"/>
              <a:t>2012</a:t>
            </a:r>
            <a:r>
              <a:rPr lang="zh-CN" altLang="en-US" dirty="0" smtClean="0"/>
              <a:t>年</a:t>
            </a:r>
            <a:r>
              <a:rPr lang="en-US" altLang="zh-CN" dirty="0" smtClean="0"/>
              <a:t>4</a:t>
            </a:r>
            <a:r>
              <a:rPr lang="zh-CN" altLang="en-US" dirty="0" smtClean="0"/>
              <a:t>月</a:t>
            </a:r>
            <a:endParaRPr lang="en-US" altLang="zh-CN" dirty="0"/>
          </a:p>
        </p:txBody>
      </p:sp>
      <p:sp>
        <p:nvSpPr>
          <p:cNvPr id="5" name="Rectangle 2"/>
          <p:cNvSpPr txBox="1">
            <a:spLocks noChangeArrowheads="1"/>
          </p:cNvSpPr>
          <p:nvPr/>
        </p:nvSpPr>
        <p:spPr>
          <a:xfrm>
            <a:off x="473645" y="395396"/>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000" b="1" dirty="0" smtClean="0">
                <a:solidFill>
                  <a:srgbClr val="FF0000"/>
                </a:solidFill>
                <a:latin typeface="微软雅黑" panose="020B0503020204020204" pitchFamily="34" charset="-122"/>
                <a:ea typeface="微软雅黑" panose="020B0503020204020204" pitchFamily="34" charset="-122"/>
              </a:rPr>
              <a:t>真题演练</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891144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A24B717B-1CCA-4998-B427-9669F86BA2F0}" type="slidenum">
              <a:rPr lang="en-US" altLang="zh-CN" smtClean="0"/>
              <a:pPr/>
              <a:t>34</a:t>
            </a:fld>
            <a:endParaRPr lang="en-US" altLang="zh-CN"/>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t="4071" r="164"/>
          <a:stretch/>
        </p:blipFill>
        <p:spPr>
          <a:xfrm>
            <a:off x="163901" y="1224668"/>
            <a:ext cx="8557404" cy="2585509"/>
          </a:xfrm>
          <a:prstGeom prst="rect">
            <a:avLst/>
          </a:prstGeom>
        </p:spPr>
      </p:pic>
      <p:sp>
        <p:nvSpPr>
          <p:cNvPr id="4" name="Rectangle 2"/>
          <p:cNvSpPr txBox="1">
            <a:spLocks noChangeArrowheads="1"/>
          </p:cNvSpPr>
          <p:nvPr/>
        </p:nvSpPr>
        <p:spPr>
          <a:xfrm>
            <a:off x="473645" y="395396"/>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000" b="1" dirty="0" smtClean="0">
                <a:solidFill>
                  <a:srgbClr val="FF0000"/>
                </a:solidFill>
                <a:latin typeface="微软雅黑" panose="020B0503020204020204" pitchFamily="34" charset="-122"/>
                <a:ea typeface="微软雅黑" panose="020B0503020204020204" pitchFamily="34" charset="-122"/>
              </a:rPr>
              <a:t>真题演练</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63760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A24B717B-1CCA-4998-B427-9669F86BA2F0}" type="slidenum">
              <a:rPr lang="en-US" altLang="zh-CN" smtClean="0"/>
              <a:pPr/>
              <a:t>35</a:t>
            </a:fld>
            <a:endParaRPr lang="en-US" altLang="zh-CN"/>
          </a:p>
        </p:txBody>
      </p:sp>
      <p:sp>
        <p:nvSpPr>
          <p:cNvPr id="3" name="Title 1"/>
          <p:cNvSpPr txBox="1">
            <a:spLocks/>
          </p:cNvSpPr>
          <p:nvPr/>
        </p:nvSpPr>
        <p:spPr>
          <a:xfrm>
            <a:off x="516776" y="245285"/>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800" b="1" dirty="0" smtClean="0">
                <a:latin typeface="微软雅黑" panose="020B0503020204020204" pitchFamily="34" charset="-122"/>
                <a:ea typeface="微软雅黑" panose="020B0503020204020204" pitchFamily="34" charset="-122"/>
              </a:rPr>
              <a:t>第三节　汇率的作用</a:t>
            </a:r>
            <a:endParaRPr lang="en-US" altLang="zh-CN" sz="2800" b="1" dirty="0">
              <a:latin typeface="微软雅黑" panose="020B0503020204020204" pitchFamily="34" charset="-122"/>
              <a:ea typeface="微软雅黑" panose="020B0503020204020204" pitchFamily="34" charset="-122"/>
            </a:endParaRPr>
          </a:p>
        </p:txBody>
      </p:sp>
      <p:sp>
        <p:nvSpPr>
          <p:cNvPr id="4" name="Content Placeholder 2"/>
          <p:cNvSpPr txBox="1">
            <a:spLocks/>
          </p:cNvSpPr>
          <p:nvPr/>
        </p:nvSpPr>
        <p:spPr>
          <a:xfrm>
            <a:off x="213216" y="1010460"/>
            <a:ext cx="8456331" cy="49530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r>
              <a:rPr lang="zh-CN" altLang="en-US" b="1" dirty="0" smtClean="0">
                <a:latin typeface="微软雅黑" panose="020B0503020204020204" pitchFamily="34" charset="-122"/>
                <a:ea typeface="微软雅黑" panose="020B0503020204020204" pitchFamily="34" charset="-122"/>
              </a:rPr>
              <a:t>一、汇率对</a:t>
            </a:r>
            <a:r>
              <a:rPr lang="zh-CN" altLang="en-US" b="1" dirty="0" smtClean="0">
                <a:solidFill>
                  <a:srgbClr val="FF0000"/>
                </a:solidFill>
                <a:latin typeface="微软雅黑" panose="020B0503020204020204" pitchFamily="34" charset="-122"/>
                <a:ea typeface="微软雅黑" panose="020B0503020204020204" pitchFamily="34" charset="-122"/>
              </a:rPr>
              <a:t>进出口贸易</a:t>
            </a:r>
            <a:r>
              <a:rPr lang="zh-CN" altLang="en-US" b="1" dirty="0" smtClean="0">
                <a:latin typeface="微软雅黑" panose="020B0503020204020204" pitchFamily="34" charset="-122"/>
                <a:ea typeface="微软雅黑" panose="020B0503020204020204" pitchFamily="34" charset="-122"/>
              </a:rPr>
              <a:t>的影响</a:t>
            </a:r>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r>
              <a:rPr lang="zh-CN" altLang="en-US" b="1" dirty="0" smtClean="0">
                <a:latin typeface="微软雅黑" panose="020B0503020204020204" pitchFamily="34" charset="-122"/>
                <a:ea typeface="微软雅黑" panose="020B0503020204020204" pitchFamily="34" charset="-122"/>
              </a:rPr>
              <a:t>　　</a:t>
            </a:r>
            <a:endParaRPr lang="en-US" altLang="zh-CN" b="1" dirty="0" smtClean="0">
              <a:latin typeface="微软雅黑" panose="020B0503020204020204" pitchFamily="34" charset="-122"/>
              <a:ea typeface="微软雅黑" panose="020B0503020204020204" pitchFamily="34" charset="-122"/>
            </a:endParaRPr>
          </a:p>
          <a:p>
            <a:pPr marL="0" indent="0">
              <a:buNone/>
            </a:pPr>
            <a:r>
              <a:rPr lang="zh-CN" altLang="en-US" b="1" dirty="0" smtClean="0">
                <a:latin typeface="微软雅黑" panose="020B0503020204020204" pitchFamily="34" charset="-122"/>
                <a:ea typeface="微软雅黑" panose="020B0503020204020204" pitchFamily="34" charset="-122"/>
              </a:rPr>
              <a:t>一国货币对外</a:t>
            </a:r>
            <a:r>
              <a:rPr lang="zh-CN" altLang="en-US" b="1" dirty="0" smtClean="0">
                <a:solidFill>
                  <a:srgbClr val="FF0000"/>
                </a:solidFill>
                <a:latin typeface="微软雅黑" panose="020B0503020204020204" pitchFamily="34" charset="-122"/>
                <a:ea typeface="微软雅黑" panose="020B0503020204020204" pitchFamily="34" charset="-122"/>
              </a:rPr>
              <a:t>贬值</a:t>
            </a:r>
            <a:r>
              <a:rPr lang="zh-CN" altLang="en-US" b="1" dirty="0" smtClean="0">
                <a:latin typeface="微软雅黑" panose="020B0503020204020204" pitchFamily="34" charset="-122"/>
                <a:ea typeface="微软雅黑" panose="020B0503020204020204" pitchFamily="34" charset="-122"/>
              </a:rPr>
              <a:t>一般能起到</a:t>
            </a:r>
            <a:r>
              <a:rPr lang="zh-CN" altLang="en-US" b="1" dirty="0" smtClean="0">
                <a:solidFill>
                  <a:srgbClr val="FF0000"/>
                </a:solidFill>
                <a:latin typeface="微软雅黑" panose="020B0503020204020204" pitchFamily="34" charset="-122"/>
                <a:ea typeface="微软雅黑" panose="020B0503020204020204" pitchFamily="34" charset="-122"/>
              </a:rPr>
              <a:t>促进出口、抑制进口</a:t>
            </a:r>
            <a:r>
              <a:rPr lang="zh-CN" altLang="en-US" b="1" dirty="0" smtClean="0">
                <a:latin typeface="微软雅黑" panose="020B0503020204020204" pitchFamily="34" charset="-122"/>
                <a:ea typeface="微软雅黑" panose="020B0503020204020204" pitchFamily="34" charset="-122"/>
              </a:rPr>
              <a:t>的作用。反之，一国货币对外升值则会对出口产生抑制，促进进口。当然汇率对进出口贸易的这一影响程度还取决于进出口商品的需求价格弹性。</a:t>
            </a:r>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r>
              <a:rPr lang="zh-CN" altLang="en-US" b="1" dirty="0" smtClean="0">
                <a:latin typeface="微软雅黑" panose="020B0503020204020204" pitchFamily="34" charset="-122"/>
                <a:ea typeface="微软雅黑" panose="020B0503020204020204" pitchFamily="34" charset="-122"/>
              </a:rPr>
              <a:t>　　</a:t>
            </a:r>
            <a:endParaRPr lang="en-US" altLang="zh-CN" b="1" dirty="0" smtClean="0">
              <a:latin typeface="微软雅黑" panose="020B0503020204020204" pitchFamily="34" charset="-122"/>
              <a:ea typeface="微软雅黑" panose="020B0503020204020204" pitchFamily="34" charset="-122"/>
            </a:endParaRPr>
          </a:p>
          <a:p>
            <a:endParaRPr lang="en-US" altLang="zh-CN" b="1" dirty="0">
              <a:latin typeface="微软雅黑" panose="020B0503020204020204" pitchFamily="34" charset="-122"/>
              <a:ea typeface="微软雅黑" panose="020B0503020204020204" pitchFamily="34" charset="-122"/>
            </a:endParaRPr>
          </a:p>
          <a:p>
            <a:r>
              <a:rPr lang="zh-CN" altLang="en-US" b="1" dirty="0" smtClean="0">
                <a:latin typeface="微软雅黑" panose="020B0503020204020204" pitchFamily="34" charset="-122"/>
                <a:ea typeface="微软雅黑" panose="020B0503020204020204" pitchFamily="34" charset="-122"/>
              </a:rPr>
              <a:t>二、汇率对资本流动的影响</a:t>
            </a:r>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r>
              <a:rPr lang="zh-CN" altLang="en-US" b="1" dirty="0" smtClean="0">
                <a:latin typeface="微软雅黑" panose="020B0503020204020204" pitchFamily="34" charset="-122"/>
                <a:ea typeface="微软雅黑" panose="020B0503020204020204" pitchFamily="34" charset="-122"/>
              </a:rPr>
              <a:t>　　汇率的变动主要会对短期资本流动造成影响，若市场上普遍预期一国货币将会贬值，为了防止货币贬值带来的损失，投资者不愿意持有以该国货币计值的各种金融资产，而将其转兑成外汇，</a:t>
            </a:r>
            <a:r>
              <a:rPr lang="zh-CN" altLang="en-US" b="1" dirty="0" smtClean="0">
                <a:solidFill>
                  <a:srgbClr val="FF0000"/>
                </a:solidFill>
                <a:latin typeface="微软雅黑" panose="020B0503020204020204" pitchFamily="34" charset="-122"/>
                <a:ea typeface="微软雅黑" panose="020B0503020204020204" pitchFamily="34" charset="-122"/>
              </a:rPr>
              <a:t>引起资本外逃。</a:t>
            </a:r>
            <a:r>
              <a:rPr lang="en-US" altLang="zh-CN" b="1" dirty="0" smtClean="0">
                <a:solidFill>
                  <a:srgbClr val="FF0000"/>
                </a:solidFill>
                <a:latin typeface="微软雅黑" panose="020B0503020204020204" pitchFamily="34" charset="-122"/>
                <a:ea typeface="微软雅黑" panose="020B0503020204020204" pitchFamily="34" charset="-122"/>
              </a:rPr>
              <a:t/>
            </a:r>
            <a:br>
              <a:rPr lang="en-US" altLang="zh-CN" b="1" dirty="0" smtClean="0">
                <a:solidFill>
                  <a:srgbClr val="FF0000"/>
                </a:solidFill>
                <a:latin typeface="微软雅黑" panose="020B0503020204020204" pitchFamily="34" charset="-122"/>
                <a:ea typeface="微软雅黑" panose="020B0503020204020204" pitchFamily="34" charset="-122"/>
              </a:rPr>
            </a:br>
            <a:endParaRPr lang="en-US" altLang="zh-CN"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991436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A24B717B-1CCA-4998-B427-9669F86BA2F0}" type="slidenum">
              <a:rPr lang="en-US" altLang="zh-CN" smtClean="0"/>
              <a:pPr/>
              <a:t>36</a:t>
            </a:fld>
            <a:endParaRPr lang="en-US" altLang="zh-CN"/>
          </a:p>
        </p:txBody>
      </p:sp>
      <p:sp>
        <p:nvSpPr>
          <p:cNvPr id="3" name="矩形 2"/>
          <p:cNvSpPr/>
          <p:nvPr/>
        </p:nvSpPr>
        <p:spPr>
          <a:xfrm>
            <a:off x="319177" y="838562"/>
            <a:ext cx="8298611" cy="3139321"/>
          </a:xfrm>
          <a:prstGeom prst="rect">
            <a:avLst/>
          </a:prstGeom>
        </p:spPr>
        <p:txBody>
          <a:bodyPr wrap="square">
            <a:spAutoFit/>
          </a:bodyPr>
          <a:lstStyle/>
          <a:p>
            <a:r>
              <a:rPr lang="zh-CN" altLang="en-US" b="1" dirty="0">
                <a:latin typeface="微软雅黑" panose="020B0503020204020204" pitchFamily="34" charset="-122"/>
                <a:ea typeface="微软雅黑" panose="020B0503020204020204" pitchFamily="34" charset="-122"/>
              </a:rPr>
              <a:t>问：中国人民币贬值后，商品出口总额一定比贬值前多吗？</a:t>
            </a:r>
            <a:endParaRPr lang="zh-CN" altLang="en-US" b="1" dirty="0">
              <a:latin typeface="微软雅黑" panose="020B0503020204020204" pitchFamily="34" charset="-122"/>
              <a:ea typeface="微软雅黑" panose="020B0503020204020204" pitchFamily="34" charset="-122"/>
              <a:sym typeface="宋体" panose="02010600030101010101" pitchFamily="2" charset="-122"/>
            </a:endParaRPr>
          </a:p>
          <a:p>
            <a:endParaRPr lang="zh-CN" altLang="en-US" b="1" dirty="0">
              <a:latin typeface="微软雅黑" panose="020B0503020204020204" pitchFamily="34" charset="-122"/>
              <a:ea typeface="微软雅黑" panose="020B0503020204020204" pitchFamily="34" charset="-122"/>
              <a:sym typeface="宋体" panose="02010600030101010101" pitchFamily="2" charset="-122"/>
            </a:endParaRPr>
          </a:p>
          <a:p>
            <a:r>
              <a:rPr lang="zh-CN" altLang="en-US" b="1" dirty="0">
                <a:latin typeface="微软雅黑" panose="020B0503020204020204" pitchFamily="34" charset="-122"/>
                <a:ea typeface="微软雅黑" panose="020B0503020204020204" pitchFamily="34" charset="-122"/>
                <a:sym typeface="宋体" panose="02010600030101010101" pitchFamily="2" charset="-122"/>
              </a:rPr>
              <a:t>假设：美元</a:t>
            </a:r>
            <a:r>
              <a:rPr lang="en-US" altLang="zh-CN" b="1" dirty="0">
                <a:latin typeface="微软雅黑" panose="020B0503020204020204" pitchFamily="34" charset="-122"/>
                <a:ea typeface="微软雅黑" panose="020B0503020204020204" pitchFamily="34" charset="-122"/>
                <a:sym typeface="宋体" panose="02010600030101010101" pitchFamily="2" charset="-122"/>
              </a:rPr>
              <a:t>/</a:t>
            </a:r>
            <a:r>
              <a:rPr lang="zh-CN" altLang="en-US" b="1" dirty="0">
                <a:latin typeface="微软雅黑" panose="020B0503020204020204" pitchFamily="34" charset="-122"/>
                <a:ea typeface="微软雅黑" panose="020B0503020204020204" pitchFamily="34" charset="-122"/>
                <a:sym typeface="宋体" panose="02010600030101010101" pitchFamily="2" charset="-122"/>
              </a:rPr>
              <a:t>人民币</a:t>
            </a:r>
            <a:r>
              <a:rPr lang="en-US" altLang="zh-CN" b="1" dirty="0">
                <a:latin typeface="微软雅黑" panose="020B0503020204020204" pitchFamily="34" charset="-122"/>
                <a:ea typeface="微软雅黑" panose="020B0503020204020204" pitchFamily="34" charset="-122"/>
                <a:sym typeface="宋体" panose="02010600030101010101" pitchFamily="2" charset="-122"/>
              </a:rPr>
              <a:t>=1:5</a:t>
            </a:r>
            <a:r>
              <a:rPr lang="zh-CN" altLang="en-US" b="1" dirty="0">
                <a:latin typeface="微软雅黑" panose="020B0503020204020204" pitchFamily="34" charset="-122"/>
                <a:ea typeface="微软雅黑" panose="020B0503020204020204" pitchFamily="34" charset="-122"/>
                <a:sym typeface="宋体" panose="02010600030101010101" pitchFamily="2" charset="-122"/>
              </a:rPr>
              <a:t>，人民币贬值</a:t>
            </a:r>
            <a:r>
              <a:rPr lang="en-US" altLang="zh-CN" b="1" dirty="0">
                <a:latin typeface="微软雅黑" panose="020B0503020204020204" pitchFamily="34" charset="-122"/>
                <a:ea typeface="微软雅黑" panose="020B0503020204020204" pitchFamily="34" charset="-122"/>
                <a:sym typeface="宋体" panose="02010600030101010101" pitchFamily="2" charset="-122"/>
              </a:rPr>
              <a:t>1</a:t>
            </a:r>
            <a:r>
              <a:rPr lang="zh-CN" altLang="en-US" b="1" dirty="0">
                <a:latin typeface="微软雅黑" panose="020B0503020204020204" pitchFamily="34" charset="-122"/>
                <a:ea typeface="微软雅黑" panose="020B0503020204020204" pitchFamily="34" charset="-122"/>
                <a:sym typeface="宋体" panose="02010600030101010101" pitchFamily="2" charset="-122"/>
              </a:rPr>
              <a:t>：</a:t>
            </a:r>
            <a:r>
              <a:rPr lang="en-US" altLang="zh-CN" b="1" dirty="0">
                <a:latin typeface="微软雅黑" panose="020B0503020204020204" pitchFamily="34" charset="-122"/>
                <a:ea typeface="微软雅黑" panose="020B0503020204020204" pitchFamily="34" charset="-122"/>
                <a:sym typeface="宋体" panose="02010600030101010101" pitchFamily="2" charset="-122"/>
              </a:rPr>
              <a:t>10</a:t>
            </a:r>
            <a:r>
              <a:rPr lang="zh-CN" altLang="en-US" b="1" dirty="0">
                <a:latin typeface="微软雅黑" panose="020B0503020204020204" pitchFamily="34" charset="-122"/>
                <a:ea typeface="微软雅黑" panose="020B0503020204020204" pitchFamily="34" charset="-122"/>
                <a:sym typeface="宋体" panose="02010600030101010101" pitchFamily="2" charset="-122"/>
              </a:rPr>
              <a:t>，但期间中国出口的某货物一直卖</a:t>
            </a:r>
            <a:r>
              <a:rPr lang="en-US" altLang="zh-CN" b="1" dirty="0">
                <a:latin typeface="微软雅黑" panose="020B0503020204020204" pitchFamily="34" charset="-122"/>
                <a:ea typeface="微软雅黑" panose="020B0503020204020204" pitchFamily="34" charset="-122"/>
                <a:sym typeface="宋体" panose="02010600030101010101" pitchFamily="2" charset="-122"/>
              </a:rPr>
              <a:t>5</a:t>
            </a:r>
            <a:r>
              <a:rPr lang="zh-CN" altLang="en-US" b="1" dirty="0">
                <a:latin typeface="微软雅黑" panose="020B0503020204020204" pitchFamily="34" charset="-122"/>
                <a:ea typeface="微软雅黑" panose="020B0503020204020204" pitchFamily="34" charset="-122"/>
                <a:sym typeface="宋体" panose="02010600030101010101" pitchFamily="2" charset="-122"/>
              </a:rPr>
              <a:t>元人民币。</a:t>
            </a:r>
          </a:p>
          <a:p>
            <a:endParaRPr lang="zh-CN" altLang="en-US" b="1" dirty="0">
              <a:latin typeface="微软雅黑" panose="020B0503020204020204" pitchFamily="34" charset="-122"/>
              <a:ea typeface="微软雅黑" panose="020B0503020204020204" pitchFamily="34" charset="-122"/>
              <a:sym typeface="宋体" panose="02010600030101010101" pitchFamily="2" charset="-122"/>
            </a:endParaRPr>
          </a:p>
          <a:p>
            <a:r>
              <a:rPr lang="zh-CN" altLang="en-US" b="1" dirty="0">
                <a:latin typeface="微软雅黑" panose="020B0503020204020204" pitchFamily="34" charset="-122"/>
                <a:ea typeface="微软雅黑" panose="020B0503020204020204" pitchFamily="34" charset="-122"/>
                <a:sym typeface="宋体" panose="02010600030101010101" pitchFamily="2" charset="-122"/>
              </a:rPr>
              <a:t>   中国出口 </a:t>
            </a:r>
            <a:r>
              <a:rPr lang="en-US" altLang="zh-CN" b="1" dirty="0">
                <a:latin typeface="微软雅黑" panose="020B0503020204020204" pitchFamily="34" charset="-122"/>
                <a:ea typeface="微软雅黑" panose="020B0503020204020204" pitchFamily="34" charset="-122"/>
                <a:sym typeface="宋体" panose="02010600030101010101" pitchFamily="2" charset="-122"/>
              </a:rPr>
              <a:t>2000</a:t>
            </a:r>
            <a:r>
              <a:rPr lang="zh-CN" altLang="en-US" b="1" dirty="0">
                <a:latin typeface="微软雅黑" panose="020B0503020204020204" pitchFamily="34" charset="-122"/>
                <a:ea typeface="微软雅黑" panose="020B0503020204020204" pitchFamily="34" charset="-122"/>
                <a:sym typeface="宋体" panose="02010600030101010101" pitchFamily="2" charset="-122"/>
              </a:rPr>
              <a:t>个 ，美国花</a:t>
            </a:r>
            <a:r>
              <a:rPr lang="en-US" altLang="zh-CN" b="1" dirty="0">
                <a:latin typeface="微软雅黑" panose="020B0503020204020204" pitchFamily="34" charset="-122"/>
                <a:ea typeface="微软雅黑" panose="020B0503020204020204" pitchFamily="34" charset="-122"/>
                <a:sym typeface="宋体" panose="02010600030101010101" pitchFamily="2" charset="-122"/>
              </a:rPr>
              <a:t>1</a:t>
            </a:r>
            <a:r>
              <a:rPr lang="zh-CN" altLang="en-US" b="1" dirty="0">
                <a:latin typeface="微软雅黑" panose="020B0503020204020204" pitchFamily="34" charset="-122"/>
                <a:ea typeface="微软雅黑" panose="020B0503020204020204" pitchFamily="34" charset="-122"/>
                <a:sym typeface="宋体" panose="02010600030101010101" pitchFamily="2" charset="-122"/>
              </a:rPr>
              <a:t>美元</a:t>
            </a:r>
            <a:r>
              <a:rPr lang="zh-CN" altLang="en-US" b="1" dirty="0" smtClean="0">
                <a:latin typeface="微软雅黑" panose="020B0503020204020204" pitchFamily="34" charset="-122"/>
                <a:ea typeface="微软雅黑" panose="020B0503020204020204" pitchFamily="34" charset="-122"/>
                <a:sym typeface="宋体" panose="02010600030101010101" pitchFamily="2" charset="-122"/>
              </a:rPr>
              <a:t>买</a:t>
            </a:r>
            <a:r>
              <a:rPr lang="en-US" altLang="zh-CN" b="1" dirty="0" smtClean="0">
                <a:latin typeface="微软雅黑" panose="020B0503020204020204" pitchFamily="34" charset="-122"/>
                <a:ea typeface="微软雅黑" panose="020B0503020204020204" pitchFamily="34" charset="-122"/>
                <a:sym typeface="宋体" panose="02010600030101010101" pitchFamily="2" charset="-122"/>
              </a:rPr>
              <a:t>1</a:t>
            </a:r>
            <a:r>
              <a:rPr lang="zh-CN" altLang="en-US" b="1" dirty="0">
                <a:latin typeface="微软雅黑" panose="020B0503020204020204" pitchFamily="34" charset="-122"/>
                <a:ea typeface="微软雅黑" panose="020B0503020204020204" pitchFamily="34" charset="-122"/>
                <a:sym typeface="宋体" panose="02010600030101010101" pitchFamily="2" charset="-122"/>
              </a:rPr>
              <a:t>个</a:t>
            </a:r>
            <a:r>
              <a:rPr lang="zh-CN" altLang="en-US" b="1" dirty="0" smtClean="0">
                <a:latin typeface="微软雅黑" panose="020B0503020204020204" pitchFamily="34" charset="-122"/>
                <a:ea typeface="微软雅黑" panose="020B0503020204020204" pitchFamily="34" charset="-122"/>
                <a:sym typeface="宋体" panose="02010600030101010101" pitchFamily="2" charset="-122"/>
              </a:rPr>
              <a:t>，</a:t>
            </a:r>
            <a:r>
              <a:rPr lang="zh-CN" altLang="en-US" b="1" dirty="0">
                <a:latin typeface="微软雅黑" panose="020B0503020204020204" pitchFamily="34" charset="-122"/>
                <a:ea typeface="微软雅黑" panose="020B0503020204020204" pitchFamily="34" charset="-122"/>
                <a:sym typeface="宋体" panose="02010600030101010101" pitchFamily="2" charset="-122"/>
              </a:rPr>
              <a:t>中国可赚</a:t>
            </a:r>
            <a:r>
              <a:rPr lang="en-US" altLang="zh-CN" b="1" dirty="0">
                <a:latin typeface="微软雅黑" panose="020B0503020204020204" pitchFamily="34" charset="-122"/>
                <a:ea typeface="微软雅黑" panose="020B0503020204020204" pitchFamily="34" charset="-122"/>
                <a:sym typeface="宋体" panose="02010600030101010101" pitchFamily="2" charset="-122"/>
              </a:rPr>
              <a:t>2000</a:t>
            </a:r>
            <a:r>
              <a:rPr lang="zh-CN" altLang="en-US" b="1" dirty="0">
                <a:latin typeface="微软雅黑" panose="020B0503020204020204" pitchFamily="34" charset="-122"/>
                <a:ea typeface="微软雅黑" panose="020B0503020204020204" pitchFamily="34" charset="-122"/>
                <a:sym typeface="宋体" panose="02010600030101010101" pitchFamily="2" charset="-122"/>
              </a:rPr>
              <a:t>美元。</a:t>
            </a:r>
          </a:p>
          <a:p>
            <a:r>
              <a:rPr lang="zh-CN" altLang="en-US"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人民币贬值，刺激出口，出口数量增加， </a:t>
            </a:r>
          </a:p>
          <a:p>
            <a:r>
              <a:rPr lang="zh-CN" altLang="en-US" b="1" dirty="0">
                <a:latin typeface="微软雅黑" panose="020B0503020204020204" pitchFamily="34" charset="-122"/>
                <a:ea typeface="微软雅黑" panose="020B0503020204020204" pitchFamily="34" charset="-122"/>
                <a:sym typeface="宋体" panose="02010600030101010101" pitchFamily="2" charset="-122"/>
              </a:rPr>
              <a:t>   中国出口</a:t>
            </a:r>
            <a:r>
              <a:rPr lang="en-US" altLang="zh-CN" b="1" dirty="0">
                <a:latin typeface="微软雅黑" panose="020B0503020204020204" pitchFamily="34" charset="-122"/>
                <a:ea typeface="微软雅黑" panose="020B0503020204020204" pitchFamily="34" charset="-122"/>
                <a:sym typeface="宋体" panose="02010600030101010101" pitchFamily="2" charset="-122"/>
              </a:rPr>
              <a:t>5000</a:t>
            </a:r>
            <a:r>
              <a:rPr lang="zh-CN" altLang="en-US" b="1" dirty="0">
                <a:latin typeface="微软雅黑" panose="020B0503020204020204" pitchFamily="34" charset="-122"/>
                <a:ea typeface="微软雅黑" panose="020B0503020204020204" pitchFamily="34" charset="-122"/>
                <a:sym typeface="宋体" panose="02010600030101010101" pitchFamily="2" charset="-122"/>
              </a:rPr>
              <a:t>个，美国只需花</a:t>
            </a:r>
            <a:r>
              <a:rPr lang="en-US" altLang="zh-CN" b="1" dirty="0">
                <a:latin typeface="微软雅黑" panose="020B0503020204020204" pitchFamily="34" charset="-122"/>
                <a:ea typeface="微软雅黑" panose="020B0503020204020204" pitchFamily="34" charset="-122"/>
                <a:sym typeface="宋体" panose="02010600030101010101" pitchFamily="2" charset="-122"/>
              </a:rPr>
              <a:t>0.5</a:t>
            </a:r>
            <a:r>
              <a:rPr lang="zh-CN" altLang="en-US" b="1" dirty="0">
                <a:latin typeface="微软雅黑" panose="020B0503020204020204" pitchFamily="34" charset="-122"/>
                <a:ea typeface="微软雅黑" panose="020B0503020204020204" pitchFamily="34" charset="-122"/>
                <a:sym typeface="宋体" panose="02010600030101010101" pitchFamily="2" charset="-122"/>
              </a:rPr>
              <a:t>美元</a:t>
            </a:r>
            <a:r>
              <a:rPr lang="zh-CN" altLang="en-US" b="1" dirty="0" smtClean="0">
                <a:latin typeface="微软雅黑" panose="020B0503020204020204" pitchFamily="34" charset="-122"/>
                <a:ea typeface="微软雅黑" panose="020B0503020204020204" pitchFamily="34" charset="-122"/>
                <a:sym typeface="宋体" panose="02010600030101010101" pitchFamily="2" charset="-122"/>
              </a:rPr>
              <a:t>买</a:t>
            </a:r>
            <a:r>
              <a:rPr lang="en-US" altLang="zh-CN" b="1" dirty="0" smtClean="0">
                <a:latin typeface="微软雅黑" panose="020B0503020204020204" pitchFamily="34" charset="-122"/>
                <a:ea typeface="微软雅黑" panose="020B0503020204020204" pitchFamily="34" charset="-122"/>
                <a:sym typeface="宋体" panose="02010600030101010101" pitchFamily="2" charset="-122"/>
              </a:rPr>
              <a:t>1</a:t>
            </a:r>
            <a:r>
              <a:rPr lang="zh-CN" altLang="en-US" b="1" dirty="0" smtClean="0">
                <a:latin typeface="微软雅黑" panose="020B0503020204020204" pitchFamily="34" charset="-122"/>
                <a:ea typeface="微软雅黑" panose="020B0503020204020204" pitchFamily="34" charset="-122"/>
                <a:sym typeface="宋体" panose="02010600030101010101" pitchFamily="2" charset="-122"/>
              </a:rPr>
              <a:t>个，</a:t>
            </a:r>
            <a:r>
              <a:rPr lang="zh-CN" altLang="en-US" b="1" dirty="0">
                <a:latin typeface="微软雅黑" panose="020B0503020204020204" pitchFamily="34" charset="-122"/>
                <a:ea typeface="微软雅黑" panose="020B0503020204020204" pitchFamily="34" charset="-122"/>
                <a:sym typeface="宋体" panose="02010600030101010101" pitchFamily="2" charset="-122"/>
              </a:rPr>
              <a:t>中国可赚</a:t>
            </a:r>
            <a:r>
              <a:rPr lang="en-US" altLang="zh-CN" b="1" dirty="0">
                <a:latin typeface="微软雅黑" panose="020B0503020204020204" pitchFamily="34" charset="-122"/>
                <a:ea typeface="微软雅黑" panose="020B0503020204020204" pitchFamily="34" charset="-122"/>
                <a:sym typeface="宋体" panose="02010600030101010101" pitchFamily="2" charset="-122"/>
              </a:rPr>
              <a:t>2500</a:t>
            </a:r>
            <a:r>
              <a:rPr lang="zh-CN" altLang="en-US" b="1" dirty="0">
                <a:latin typeface="微软雅黑" panose="020B0503020204020204" pitchFamily="34" charset="-122"/>
                <a:ea typeface="微软雅黑" panose="020B0503020204020204" pitchFamily="34" charset="-122"/>
                <a:sym typeface="宋体" panose="02010600030101010101" pitchFamily="2" charset="-122"/>
              </a:rPr>
              <a:t>美元。</a:t>
            </a:r>
          </a:p>
          <a:p>
            <a:endParaRPr lang="zh-CN" altLang="en-US" b="1" dirty="0">
              <a:latin typeface="微软雅黑" panose="020B0503020204020204" pitchFamily="34" charset="-122"/>
              <a:ea typeface="微软雅黑" panose="020B0503020204020204" pitchFamily="34" charset="-122"/>
              <a:sym typeface="宋体" panose="02010600030101010101" pitchFamily="2" charset="-122"/>
            </a:endParaRPr>
          </a:p>
          <a:p>
            <a:r>
              <a:rPr lang="zh-CN" altLang="en-US"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但是，若人民币贬值，刺激出口，出口数量增加， </a:t>
            </a:r>
            <a:endParaRPr lang="zh-CN" altLang="en-US" b="1" dirty="0">
              <a:latin typeface="微软雅黑" panose="020B0503020204020204" pitchFamily="34" charset="-122"/>
              <a:ea typeface="微软雅黑" panose="020B0503020204020204" pitchFamily="34" charset="-122"/>
              <a:sym typeface="宋体" panose="02010600030101010101" pitchFamily="2" charset="-122"/>
            </a:endParaRPr>
          </a:p>
          <a:p>
            <a:r>
              <a:rPr lang="zh-CN" altLang="en-US" b="1" dirty="0">
                <a:latin typeface="微软雅黑" panose="020B0503020204020204" pitchFamily="34" charset="-122"/>
                <a:ea typeface="微软雅黑" panose="020B0503020204020204" pitchFamily="34" charset="-122"/>
                <a:sym typeface="宋体" panose="02010600030101010101" pitchFamily="2" charset="-122"/>
              </a:rPr>
              <a:t>   </a:t>
            </a:r>
            <a:r>
              <a:rPr lang="zh-CN" altLang="en-US"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中国出口</a:t>
            </a:r>
            <a:r>
              <a:rPr lang="en-US" altLang="zh-CN"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3000</a:t>
            </a:r>
            <a:r>
              <a:rPr lang="zh-CN" altLang="en-US"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个，美国只需花</a:t>
            </a:r>
            <a:r>
              <a:rPr lang="en-US" altLang="zh-CN"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0.5</a:t>
            </a:r>
            <a:r>
              <a:rPr lang="zh-CN" altLang="en-US"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美元买，中国仅可赚</a:t>
            </a:r>
            <a:r>
              <a:rPr lang="en-US" altLang="zh-CN"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1500</a:t>
            </a:r>
            <a:r>
              <a:rPr lang="zh-CN" altLang="en-US"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美元。</a:t>
            </a:r>
            <a:endParaRPr lang="zh-CN" altLang="en-US"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4" name="Title 1"/>
          <p:cNvSpPr txBox="1">
            <a:spLocks/>
          </p:cNvSpPr>
          <p:nvPr/>
        </p:nvSpPr>
        <p:spPr>
          <a:xfrm>
            <a:off x="516776" y="245285"/>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800" b="1" dirty="0" smtClean="0">
                <a:latin typeface="微软雅黑" panose="020B0503020204020204" pitchFamily="34" charset="-122"/>
                <a:ea typeface="微软雅黑" panose="020B0503020204020204" pitchFamily="34" charset="-122"/>
              </a:rPr>
              <a:t>第三节　汇率的作用</a:t>
            </a:r>
            <a:endParaRPr lang="en-US" altLang="zh-CN"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666139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A24B717B-1CCA-4998-B427-9669F86BA2F0}" type="slidenum">
              <a:rPr lang="en-US" altLang="zh-CN" smtClean="0"/>
              <a:pPr/>
              <a:t>37</a:t>
            </a:fld>
            <a:endParaRPr lang="en-US" altLang="zh-CN"/>
          </a:p>
        </p:txBody>
      </p:sp>
      <p:sp>
        <p:nvSpPr>
          <p:cNvPr id="3" name="文本框 2"/>
          <p:cNvSpPr txBox="1">
            <a:spLocks noChangeArrowheads="1"/>
          </p:cNvSpPr>
          <p:nvPr/>
        </p:nvSpPr>
        <p:spPr bwMode="auto">
          <a:xfrm>
            <a:off x="344863" y="672501"/>
            <a:ext cx="80645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1"/>
                </a:solidFill>
                <a:latin typeface="Times New Roman" panose="02020603050405020304" pitchFamily="18" charset="0"/>
                <a:ea typeface="宋体" panose="02010600030101010101" pitchFamily="2" charset="-122"/>
              </a:defRPr>
            </a:lvl1pPr>
            <a:lvl2pPr marL="742950" indent="-285750">
              <a:defRPr kumimoji="1" sz="2400" b="1">
                <a:solidFill>
                  <a:schemeClr val="tx1"/>
                </a:solidFill>
                <a:latin typeface="Times New Roman" panose="02020603050405020304" pitchFamily="18" charset="0"/>
                <a:ea typeface="宋体" panose="02010600030101010101" pitchFamily="2" charset="-122"/>
              </a:defRPr>
            </a:lvl2pPr>
            <a:lvl3pPr marL="1143000" indent="-228600">
              <a:defRPr kumimoji="1" sz="2400" b="1">
                <a:solidFill>
                  <a:schemeClr val="tx1"/>
                </a:solidFill>
                <a:latin typeface="Times New Roman" panose="02020603050405020304" pitchFamily="18" charset="0"/>
                <a:ea typeface="宋体" panose="02010600030101010101" pitchFamily="2" charset="-122"/>
              </a:defRPr>
            </a:lvl3pPr>
            <a:lvl4pPr marL="1600200" indent="-228600">
              <a:defRPr kumimoji="1" sz="2400" b="1">
                <a:solidFill>
                  <a:schemeClr val="tx1"/>
                </a:solidFill>
                <a:latin typeface="Times New Roman" panose="02020603050405020304" pitchFamily="18" charset="0"/>
                <a:ea typeface="宋体" panose="02010600030101010101" pitchFamily="2" charset="-122"/>
              </a:defRPr>
            </a:lvl4pPr>
            <a:lvl5pPr marL="2057400" indent="-228600">
              <a:defRPr kumimoji="1"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宋体" panose="02010600030101010101" pitchFamily="2" charset="-122"/>
              </a:defRPr>
            </a:lvl9pPr>
          </a:lstStyle>
          <a:p>
            <a:pPr>
              <a:defRPr/>
            </a:pPr>
            <a:endParaRPr lang="en-US" altLang="zh-CN" sz="2000" dirty="0" smtClean="0">
              <a:latin typeface="微软雅黑" panose="020B0503020204020204" charset="-122"/>
              <a:ea typeface="微软雅黑" panose="020B0503020204020204" charset="-122"/>
            </a:endParaRPr>
          </a:p>
          <a:p>
            <a:pPr>
              <a:defRPr/>
            </a:pPr>
            <a:r>
              <a:rPr lang="zh-CN" altLang="en-US" sz="2000" dirty="0" smtClean="0">
                <a:solidFill>
                  <a:srgbClr val="FF0000"/>
                </a:solidFill>
                <a:latin typeface="微软雅黑" panose="020B0503020204020204" charset="-122"/>
                <a:ea typeface="微软雅黑" panose="020B0503020204020204" charset="-122"/>
              </a:rPr>
              <a:t>进出口需求弹性：</a:t>
            </a:r>
            <a:r>
              <a:rPr lang="zh-CN" altLang="zh-CN" sz="2000" dirty="0" smtClean="0">
                <a:latin typeface="微软雅黑" panose="020B0503020204020204" charset="-122"/>
                <a:ea typeface="微软雅黑" panose="020B0503020204020204" charset="-122"/>
              </a:rPr>
              <a:t>在贬值后，进口商品的本币价格虽然提高了，但未必能将进口需求减少到一定的程度。</a:t>
            </a:r>
            <a:r>
              <a:rPr lang="zh-CN" altLang="en-US" sz="2000" dirty="0" smtClean="0">
                <a:latin typeface="微软雅黑" panose="020B0503020204020204" charset="-122"/>
                <a:ea typeface="微软雅黑" panose="020B0503020204020204" charset="-122"/>
              </a:rPr>
              <a:t>要</a:t>
            </a:r>
            <a:r>
              <a:rPr lang="zh-CN" altLang="zh-CN" sz="2000" dirty="0" smtClean="0">
                <a:latin typeface="微软雅黑" panose="020B0503020204020204" charset="-122"/>
                <a:ea typeface="微软雅黑" panose="020B0503020204020204" charset="-122"/>
              </a:rPr>
              <a:t>取决于</a:t>
            </a:r>
            <a:r>
              <a:rPr lang="zh-CN" altLang="zh-CN" sz="2000" dirty="0" smtClean="0">
                <a:solidFill>
                  <a:srgbClr val="FF0000"/>
                </a:solidFill>
                <a:latin typeface="微软雅黑" panose="020B0503020204020204" charset="-122"/>
                <a:ea typeface="微软雅黑" panose="020B0503020204020204" charset="-122"/>
              </a:rPr>
              <a:t>需求与供给的弹性，</a:t>
            </a:r>
            <a:r>
              <a:rPr lang="zh-CN" altLang="zh-CN" sz="2000" dirty="0" smtClean="0">
                <a:latin typeface="微软雅黑" panose="020B0503020204020204" charset="-122"/>
                <a:ea typeface="微软雅黑" panose="020B0503020204020204" charset="-122"/>
              </a:rPr>
              <a:t>即出口商品的需求、供给弹性，进口商品的需求、供给弹性。</a:t>
            </a:r>
            <a:endParaRPr lang="en-US" altLang="zh-CN" sz="2000" dirty="0" smtClean="0">
              <a:latin typeface="微软雅黑" panose="020B0503020204020204" charset="-122"/>
              <a:ea typeface="微软雅黑" panose="020B0503020204020204" charset="-122"/>
            </a:endParaRPr>
          </a:p>
          <a:p>
            <a:pPr>
              <a:defRPr/>
            </a:pPr>
            <a:r>
              <a:rPr lang="en-US" altLang="zh-CN" sz="2000" dirty="0" smtClean="0">
                <a:latin typeface="微软雅黑" panose="020B0503020204020204" charset="-122"/>
                <a:ea typeface="微软雅黑" panose="020B0503020204020204" charset="-122"/>
              </a:rPr>
              <a:t>    </a:t>
            </a:r>
            <a:r>
              <a:rPr lang="zh-CN" altLang="zh-CN" sz="2000" dirty="0" smtClean="0">
                <a:latin typeface="微软雅黑" panose="020B0503020204020204" charset="-122"/>
                <a:ea typeface="微软雅黑" panose="020B0503020204020204" charset="-122"/>
              </a:rPr>
              <a:t>假定供给具有完全的弹性，贬值的效果就取决于</a:t>
            </a:r>
            <a:r>
              <a:rPr lang="zh-CN" altLang="zh-CN" sz="2000" dirty="0" smtClean="0">
                <a:solidFill>
                  <a:srgbClr val="FF0000"/>
                </a:solidFill>
                <a:latin typeface="微软雅黑" panose="020B0503020204020204" charset="-122"/>
                <a:ea typeface="微软雅黑" panose="020B0503020204020204" charset="-122"/>
              </a:rPr>
              <a:t>需求的弹性。</a:t>
            </a:r>
          </a:p>
          <a:p>
            <a:pPr marL="342900" indent="-342900">
              <a:buFont typeface="Arial" panose="020B0604020202020204" pitchFamily="34" charset="0"/>
              <a:buChar char="•"/>
              <a:defRPr/>
            </a:pPr>
            <a:r>
              <a:rPr lang="zh-CN" altLang="zh-CN" sz="2000" dirty="0" smtClean="0">
                <a:solidFill>
                  <a:srgbClr val="FF0000"/>
                </a:solidFill>
                <a:latin typeface="微软雅黑" panose="020B0503020204020204" charset="-122"/>
                <a:ea typeface="微软雅黑" panose="020B0503020204020204" charset="-122"/>
              </a:rPr>
              <a:t>数量变动</a:t>
            </a:r>
            <a:r>
              <a:rPr lang="zh-CN" altLang="en-US" sz="2000" dirty="0" smtClean="0">
                <a:solidFill>
                  <a:srgbClr val="FF0000"/>
                </a:solidFill>
                <a:latin typeface="微软雅黑" panose="020B0503020204020204" charset="-122"/>
                <a:ea typeface="微软雅黑" panose="020B0503020204020204" charset="-122"/>
                <a:sym typeface="+mn-ea"/>
              </a:rPr>
              <a:t>＞</a:t>
            </a:r>
            <a:r>
              <a:rPr lang="zh-CN" altLang="zh-CN" sz="2000" dirty="0" smtClean="0">
                <a:solidFill>
                  <a:srgbClr val="FF0000"/>
                </a:solidFill>
                <a:latin typeface="微软雅黑" panose="020B0503020204020204" charset="-122"/>
                <a:ea typeface="微软雅黑" panose="020B0503020204020204" charset="-122"/>
              </a:rPr>
              <a:t>价格变动，即需求弹性</a:t>
            </a:r>
            <a:r>
              <a:rPr lang="zh-CN" altLang="en-US" sz="2000" dirty="0" smtClean="0">
                <a:solidFill>
                  <a:srgbClr val="FF0000"/>
                </a:solidFill>
                <a:latin typeface="微软雅黑" panose="020B0503020204020204" charset="-122"/>
                <a:ea typeface="微软雅黑" panose="020B0503020204020204" charset="-122"/>
              </a:rPr>
              <a:t>＞</a:t>
            </a:r>
            <a:r>
              <a:rPr lang="en-US" altLang="zh-CN" sz="2000" dirty="0" smtClean="0">
                <a:solidFill>
                  <a:srgbClr val="FF0000"/>
                </a:solidFill>
                <a:latin typeface="微软雅黑" panose="020B0503020204020204" charset="-122"/>
                <a:ea typeface="微软雅黑" panose="020B0503020204020204" charset="-122"/>
              </a:rPr>
              <a:t>1</a:t>
            </a:r>
            <a:r>
              <a:rPr lang="zh-CN" altLang="zh-CN" sz="2000" dirty="0" smtClean="0">
                <a:solidFill>
                  <a:srgbClr val="FF0000"/>
                </a:solidFill>
                <a:latin typeface="微软雅黑" panose="020B0503020204020204" charset="-122"/>
                <a:ea typeface="微软雅黑" panose="020B0503020204020204" charset="-122"/>
              </a:rPr>
              <a:t>；</a:t>
            </a:r>
          </a:p>
          <a:p>
            <a:pPr marL="342900" indent="-342900">
              <a:buFont typeface="Arial" panose="020B0604020202020204" pitchFamily="34" charset="0"/>
              <a:buChar char="•"/>
              <a:defRPr/>
            </a:pPr>
            <a:r>
              <a:rPr lang="zh-CN" altLang="zh-CN" sz="2000" dirty="0" smtClean="0">
                <a:solidFill>
                  <a:srgbClr val="FF0000"/>
                </a:solidFill>
                <a:latin typeface="微软雅黑" panose="020B0503020204020204" charset="-122"/>
                <a:ea typeface="微软雅黑" panose="020B0503020204020204" charset="-122"/>
              </a:rPr>
              <a:t>数量变动</a:t>
            </a:r>
            <a:r>
              <a:rPr lang="zh-CN" altLang="en-US" sz="2000" dirty="0" smtClean="0">
                <a:solidFill>
                  <a:srgbClr val="FF0000"/>
                </a:solidFill>
                <a:latin typeface="微软雅黑" panose="020B0503020204020204" charset="-122"/>
                <a:ea typeface="微软雅黑" panose="020B0503020204020204" charset="-122"/>
                <a:sym typeface="+mn-ea"/>
              </a:rPr>
              <a:t>＜</a:t>
            </a:r>
            <a:r>
              <a:rPr lang="zh-CN" altLang="zh-CN" sz="2000" dirty="0" smtClean="0">
                <a:solidFill>
                  <a:srgbClr val="FF0000"/>
                </a:solidFill>
                <a:latin typeface="微软雅黑" panose="020B0503020204020204" charset="-122"/>
                <a:ea typeface="微软雅黑" panose="020B0503020204020204" charset="-122"/>
              </a:rPr>
              <a:t>价格变动，即需求弹性</a:t>
            </a:r>
            <a:r>
              <a:rPr lang="zh-CN" altLang="en-US" sz="2000" dirty="0" smtClean="0">
                <a:solidFill>
                  <a:srgbClr val="FF0000"/>
                </a:solidFill>
                <a:latin typeface="微软雅黑" panose="020B0503020204020204" charset="-122"/>
                <a:ea typeface="微软雅黑" panose="020B0503020204020204" charset="-122"/>
              </a:rPr>
              <a:t>＜</a:t>
            </a:r>
            <a:r>
              <a:rPr lang="en-US" altLang="zh-CN" sz="2000" dirty="0" smtClean="0">
                <a:solidFill>
                  <a:srgbClr val="FF0000"/>
                </a:solidFill>
                <a:latin typeface="微软雅黑" panose="020B0503020204020204" charset="-122"/>
                <a:ea typeface="微软雅黑" panose="020B0503020204020204" charset="-122"/>
              </a:rPr>
              <a:t>1</a:t>
            </a:r>
            <a:r>
              <a:rPr lang="zh-CN" altLang="zh-CN" sz="2000" dirty="0" smtClean="0">
                <a:solidFill>
                  <a:srgbClr val="FF0000"/>
                </a:solidFill>
                <a:latin typeface="微软雅黑" panose="020B0503020204020204" charset="-122"/>
                <a:ea typeface="微软雅黑" panose="020B0503020204020204" charset="-122"/>
              </a:rPr>
              <a:t>。</a:t>
            </a:r>
          </a:p>
          <a:p>
            <a:pPr marL="342900" indent="-342900">
              <a:buFont typeface="Arial" panose="020B0604020202020204" pitchFamily="34" charset="0"/>
              <a:buChar char="•"/>
              <a:defRPr/>
            </a:pPr>
            <a:endParaRPr lang="zh-CN" altLang="zh-CN" sz="2000" dirty="0" smtClean="0">
              <a:solidFill>
                <a:srgbClr val="FF0000"/>
              </a:solidFill>
              <a:latin typeface="微软雅黑" panose="020B0503020204020204" charset="-122"/>
              <a:ea typeface="微软雅黑" panose="020B0503020204020204" charset="-122"/>
            </a:endParaRPr>
          </a:p>
          <a:p>
            <a:pPr>
              <a:defRPr/>
            </a:pPr>
            <a:r>
              <a:rPr lang="zh-CN" altLang="zh-CN" sz="2000" dirty="0" smtClean="0">
                <a:latin typeface="微软雅黑" panose="020B0503020204020204" charset="-122"/>
                <a:ea typeface="微软雅黑" panose="020B0503020204020204" charset="-122"/>
              </a:rPr>
              <a:t>只有在进口商品需求弹性和出口商品需求弹性的绝对值之和大于</a:t>
            </a:r>
            <a:r>
              <a:rPr lang="en-US" altLang="zh-CN" sz="2000" dirty="0" smtClean="0">
                <a:latin typeface="微软雅黑" panose="020B0503020204020204" charset="-122"/>
                <a:ea typeface="微软雅黑" panose="020B0503020204020204" charset="-122"/>
              </a:rPr>
              <a:t>1</a:t>
            </a:r>
            <a:r>
              <a:rPr lang="zh-CN" altLang="zh-CN" sz="2000" dirty="0" smtClean="0">
                <a:latin typeface="微软雅黑" panose="020B0503020204020204" charset="-122"/>
                <a:ea typeface="微软雅黑" panose="020B0503020204020204" charset="-122"/>
              </a:rPr>
              <a:t>时，贬值才能改善进出口贸易状况。反之，则恶化进出口贸易状况。</a:t>
            </a:r>
            <a:endParaRPr lang="en-US" altLang="zh-CN" sz="2000" dirty="0" smtClean="0">
              <a:latin typeface="微软雅黑" panose="020B0503020204020204" charset="-122"/>
              <a:ea typeface="微软雅黑" panose="020B0503020204020204" charset="-122"/>
            </a:endParaRPr>
          </a:p>
          <a:p>
            <a:pPr>
              <a:defRPr/>
            </a:pPr>
            <a:r>
              <a:rPr lang="en-US" altLang="zh-CN" sz="2000" dirty="0" smtClean="0">
                <a:latin typeface="微软雅黑" panose="020B0503020204020204" charset="-122"/>
                <a:ea typeface="微软雅黑" panose="020B0503020204020204" charset="-122"/>
              </a:rPr>
              <a:t>———————</a:t>
            </a:r>
            <a:r>
              <a:rPr lang="zh-CN" altLang="zh-CN" sz="2000" dirty="0" smtClean="0">
                <a:solidFill>
                  <a:srgbClr val="FF0000"/>
                </a:solidFill>
                <a:latin typeface="微软雅黑" panose="020B0503020204020204" charset="-122"/>
                <a:ea typeface="微软雅黑" panose="020B0503020204020204" charset="-122"/>
              </a:rPr>
              <a:t>马歇尔</a:t>
            </a:r>
            <a:r>
              <a:rPr lang="en-US" altLang="zh-CN" sz="2000" dirty="0" smtClean="0">
                <a:solidFill>
                  <a:srgbClr val="FF0000"/>
                </a:solidFill>
                <a:latin typeface="微软雅黑" panose="020B0503020204020204" charset="-122"/>
                <a:ea typeface="微软雅黑" panose="020B0503020204020204" charset="-122"/>
              </a:rPr>
              <a:t>-</a:t>
            </a:r>
            <a:r>
              <a:rPr lang="zh-CN" altLang="zh-CN" sz="2000" dirty="0" smtClean="0">
                <a:solidFill>
                  <a:srgbClr val="FF0000"/>
                </a:solidFill>
                <a:latin typeface="微软雅黑" panose="020B0503020204020204" charset="-122"/>
                <a:ea typeface="微软雅黑" panose="020B0503020204020204" charset="-122"/>
              </a:rPr>
              <a:t>勒纳条件</a:t>
            </a:r>
          </a:p>
        </p:txBody>
      </p:sp>
      <p:sp>
        <p:nvSpPr>
          <p:cNvPr id="4" name="Title 1"/>
          <p:cNvSpPr txBox="1">
            <a:spLocks/>
          </p:cNvSpPr>
          <p:nvPr/>
        </p:nvSpPr>
        <p:spPr>
          <a:xfrm>
            <a:off x="516776" y="245285"/>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800" b="1" dirty="0" smtClean="0">
                <a:latin typeface="微软雅黑" panose="020B0503020204020204" pitchFamily="34" charset="-122"/>
                <a:ea typeface="微软雅黑" panose="020B0503020204020204" pitchFamily="34" charset="-122"/>
              </a:rPr>
              <a:t>第三节　汇率的作用</a:t>
            </a:r>
            <a:endParaRPr lang="en-US" altLang="zh-CN"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271906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A24B717B-1CCA-4998-B427-9669F86BA2F0}" type="slidenum">
              <a:rPr lang="en-US" altLang="zh-CN" smtClean="0"/>
              <a:pPr/>
              <a:t>38</a:t>
            </a:fld>
            <a:endParaRPr lang="en-US" altLang="zh-CN"/>
          </a:p>
        </p:txBody>
      </p:sp>
      <p:sp>
        <p:nvSpPr>
          <p:cNvPr id="3" name="Content Placeholder 2"/>
          <p:cNvSpPr txBox="1">
            <a:spLocks/>
          </p:cNvSpPr>
          <p:nvPr/>
        </p:nvSpPr>
        <p:spPr>
          <a:xfrm>
            <a:off x="106723" y="1096692"/>
            <a:ext cx="8683594" cy="49530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r>
              <a:rPr lang="zh-CN" altLang="en-US" b="1" dirty="0" smtClean="0">
                <a:latin typeface="微软雅黑" panose="020B0503020204020204" pitchFamily="34" charset="-122"/>
                <a:ea typeface="微软雅黑" panose="020B0503020204020204" pitchFamily="34" charset="-122"/>
              </a:rPr>
              <a:t>三、汇率对</a:t>
            </a:r>
            <a:r>
              <a:rPr lang="zh-CN" altLang="en-US" b="1" dirty="0" smtClean="0">
                <a:solidFill>
                  <a:srgbClr val="FF0000"/>
                </a:solidFill>
                <a:latin typeface="微软雅黑" panose="020B0503020204020204" pitchFamily="34" charset="-122"/>
                <a:ea typeface="微软雅黑" panose="020B0503020204020204" pitchFamily="34" charset="-122"/>
              </a:rPr>
              <a:t>物价水平的</a:t>
            </a:r>
            <a:r>
              <a:rPr lang="zh-CN" altLang="en-US" b="1" dirty="0" smtClean="0">
                <a:latin typeface="微软雅黑" panose="020B0503020204020204" pitchFamily="34" charset="-122"/>
                <a:ea typeface="微软雅黑" panose="020B0503020204020204" pitchFamily="34" charset="-122"/>
              </a:rPr>
              <a:t>影响（可以从进出口两个方面来分析）</a:t>
            </a:r>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r>
              <a:rPr lang="zh-CN" altLang="en-US" b="1" dirty="0" smtClean="0">
                <a:latin typeface="微软雅黑" panose="020B0503020204020204" pitchFamily="34" charset="-122"/>
                <a:ea typeface="微软雅黑" panose="020B0503020204020204" pitchFamily="34" charset="-122"/>
              </a:rPr>
              <a:t>　　</a:t>
            </a:r>
            <a:endParaRPr lang="en-US" altLang="zh-CN" b="1" dirty="0" smtClean="0">
              <a:latin typeface="微软雅黑" panose="020B0503020204020204" pitchFamily="34" charset="-122"/>
              <a:ea typeface="微软雅黑" panose="020B0503020204020204" pitchFamily="34" charset="-122"/>
            </a:endParaRPr>
          </a:p>
          <a:p>
            <a:r>
              <a:rPr lang="zh-CN" altLang="en-US" b="1" dirty="0" smtClean="0">
                <a:latin typeface="微软雅黑" panose="020B0503020204020204" pitchFamily="34" charset="-122"/>
                <a:ea typeface="微软雅黑" panose="020B0503020204020204" pitchFamily="34" charset="-122"/>
              </a:rPr>
              <a:t>进口：</a:t>
            </a:r>
            <a:r>
              <a:rPr lang="zh-CN" altLang="en-US" b="1" dirty="0" smtClean="0">
                <a:solidFill>
                  <a:srgbClr val="FF0000"/>
                </a:solidFill>
                <a:latin typeface="微软雅黑" panose="020B0503020204020204" pitchFamily="34" charset="-122"/>
                <a:ea typeface="微软雅黑" panose="020B0503020204020204" pitchFamily="34" charset="-122"/>
              </a:rPr>
              <a:t>本币贬值</a:t>
            </a:r>
            <a:r>
              <a:rPr lang="zh-CN" altLang="en-US" b="1" dirty="0" smtClean="0">
                <a:latin typeface="微软雅黑" panose="020B0503020204020204" pitchFamily="34" charset="-122"/>
                <a:ea typeface="微软雅黑" panose="020B0503020204020204" pitchFamily="34" charset="-122"/>
              </a:rPr>
              <a:t>，外汇汇率上升，会引起进口消费品和原材料国内价格的上涨，进口消费品的价格的上升直接带来物价上涨，</a:t>
            </a:r>
            <a:r>
              <a:rPr lang="zh-CN" altLang="en-US" b="1" dirty="0" smtClean="0">
                <a:solidFill>
                  <a:srgbClr val="FF0000"/>
                </a:solidFill>
                <a:latin typeface="微软雅黑" panose="020B0503020204020204" pitchFamily="34" charset="-122"/>
                <a:ea typeface="微软雅黑" panose="020B0503020204020204" pitchFamily="34" charset="-122"/>
              </a:rPr>
              <a:t>进口原材料价格的上升会引起与之相关的产成品价格的上升</a:t>
            </a:r>
            <a:r>
              <a:rPr lang="zh-CN" altLang="en-US" b="1" dirty="0" smtClean="0">
                <a:latin typeface="微软雅黑" panose="020B0503020204020204" pitchFamily="34" charset="-122"/>
                <a:ea typeface="微软雅黑" panose="020B0503020204020204" pitchFamily="34" charset="-122"/>
              </a:rPr>
              <a:t>。</a:t>
            </a:r>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r>
              <a:rPr lang="zh-CN" altLang="en-US" b="1" dirty="0" smtClean="0">
                <a:latin typeface="微软雅黑" panose="020B0503020204020204" pitchFamily="34" charset="-122"/>
                <a:ea typeface="微软雅黑" panose="020B0503020204020204" pitchFamily="34" charset="-122"/>
              </a:rPr>
              <a:t>出口：</a:t>
            </a:r>
            <a:r>
              <a:rPr lang="zh-CN" altLang="en-US" b="1" dirty="0" smtClean="0">
                <a:solidFill>
                  <a:srgbClr val="FF0000"/>
                </a:solidFill>
                <a:latin typeface="微软雅黑" panose="020B0503020204020204" pitchFamily="34" charset="-122"/>
                <a:ea typeface="微软雅黑" panose="020B0503020204020204" pitchFamily="34" charset="-122"/>
              </a:rPr>
              <a:t>本币贬值，</a:t>
            </a:r>
            <a:r>
              <a:rPr lang="zh-CN" altLang="en-US" b="1" dirty="0" smtClean="0">
                <a:latin typeface="微软雅黑" panose="020B0503020204020204" pitchFamily="34" charset="-122"/>
                <a:ea typeface="微软雅黑" panose="020B0503020204020204" pitchFamily="34" charset="-122"/>
              </a:rPr>
              <a:t>外汇汇率上升，会促进商品出口，出口增加会加剧国内商品的供需矛盾，引起</a:t>
            </a:r>
            <a:r>
              <a:rPr lang="zh-CN" altLang="en-US" b="1" dirty="0" smtClean="0">
                <a:solidFill>
                  <a:srgbClr val="FF0000"/>
                </a:solidFill>
                <a:latin typeface="微软雅黑" panose="020B0503020204020204" pitchFamily="34" charset="-122"/>
                <a:ea typeface="微软雅黑" panose="020B0503020204020204" pitchFamily="34" charset="-122"/>
              </a:rPr>
              <a:t>国内物价总水平的上升。</a:t>
            </a:r>
            <a:r>
              <a:rPr lang="en-US" altLang="zh-CN" b="1" dirty="0" smtClean="0">
                <a:solidFill>
                  <a:srgbClr val="FF0000"/>
                </a:solidFill>
                <a:latin typeface="微软雅黑" panose="020B0503020204020204" pitchFamily="34" charset="-122"/>
                <a:ea typeface="微软雅黑" panose="020B0503020204020204" pitchFamily="34" charset="-122"/>
              </a:rPr>
              <a:t/>
            </a:r>
            <a:br>
              <a:rPr lang="en-US" altLang="zh-CN" b="1" dirty="0" smtClean="0">
                <a:solidFill>
                  <a:srgbClr val="FF0000"/>
                </a:solidFill>
                <a:latin typeface="微软雅黑" panose="020B0503020204020204" pitchFamily="34" charset="-122"/>
                <a:ea typeface="微软雅黑" panose="020B0503020204020204" pitchFamily="34" charset="-122"/>
              </a:rPr>
            </a:br>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r>
              <a:rPr lang="zh-CN" altLang="en-US" b="1" dirty="0" smtClean="0">
                <a:latin typeface="微软雅黑" panose="020B0503020204020204" pitchFamily="34" charset="-122"/>
                <a:ea typeface="微软雅黑" panose="020B0503020204020204" pitchFamily="34" charset="-122"/>
              </a:rPr>
              <a:t>　</a:t>
            </a:r>
            <a:endParaRPr lang="en-US" altLang="zh-CN" b="1" dirty="0" smtClean="0">
              <a:latin typeface="微软雅黑" panose="020B0503020204020204" pitchFamily="34" charset="-122"/>
              <a:ea typeface="微软雅黑" panose="020B0503020204020204" pitchFamily="34" charset="-122"/>
            </a:endParaRPr>
          </a:p>
          <a:p>
            <a:r>
              <a:rPr lang="zh-CN" altLang="en-US" b="1" dirty="0" smtClean="0">
                <a:latin typeface="微软雅黑" panose="020B0503020204020204" pitchFamily="34" charset="-122"/>
                <a:ea typeface="微软雅黑" panose="020B0503020204020204" pitchFamily="34" charset="-122"/>
              </a:rPr>
              <a:t>四、汇率对</a:t>
            </a:r>
            <a:r>
              <a:rPr lang="zh-CN" altLang="en-US" b="1" dirty="0" smtClean="0">
                <a:solidFill>
                  <a:srgbClr val="FF0000"/>
                </a:solidFill>
                <a:latin typeface="微软雅黑" panose="020B0503020204020204" pitchFamily="34" charset="-122"/>
                <a:ea typeface="微软雅黑" panose="020B0503020204020204" pitchFamily="34" charset="-122"/>
              </a:rPr>
              <a:t>资产选择</a:t>
            </a:r>
            <a:r>
              <a:rPr lang="zh-CN" altLang="en-US" b="1" dirty="0" smtClean="0">
                <a:latin typeface="微软雅黑" panose="020B0503020204020204" pitchFamily="34" charset="-122"/>
                <a:ea typeface="微软雅黑" panose="020B0503020204020204" pitchFamily="34" charset="-122"/>
              </a:rPr>
              <a:t>的影响</a:t>
            </a:r>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r>
              <a:rPr lang="zh-CN" altLang="en-US" b="1" dirty="0" smtClean="0">
                <a:latin typeface="微软雅黑" panose="020B0503020204020204" pitchFamily="34" charset="-122"/>
                <a:ea typeface="微软雅黑" panose="020B0503020204020204" pitchFamily="34" charset="-122"/>
              </a:rPr>
              <a:t>　　一国货币趋向</a:t>
            </a:r>
            <a:r>
              <a:rPr lang="zh-CN" altLang="en-US" b="1" dirty="0" smtClean="0">
                <a:solidFill>
                  <a:srgbClr val="FF0000"/>
                </a:solidFill>
                <a:latin typeface="微软雅黑" panose="020B0503020204020204" pitchFamily="34" charset="-122"/>
                <a:ea typeface="微软雅黑" panose="020B0503020204020204" pitchFamily="34" charset="-122"/>
              </a:rPr>
              <a:t>升值</a:t>
            </a:r>
            <a:r>
              <a:rPr lang="zh-CN" altLang="en-US" b="1" dirty="0" smtClean="0">
                <a:latin typeface="微软雅黑" panose="020B0503020204020204" pitchFamily="34" charset="-122"/>
                <a:ea typeface="微软雅黑" panose="020B0503020204020204" pitchFamily="34" charset="-122"/>
              </a:rPr>
              <a:t>，人们</a:t>
            </a:r>
            <a:r>
              <a:rPr lang="zh-CN" altLang="en-US" b="1" dirty="0" smtClean="0">
                <a:solidFill>
                  <a:srgbClr val="FF0000"/>
                </a:solidFill>
                <a:latin typeface="微软雅黑" panose="020B0503020204020204" pitchFamily="34" charset="-122"/>
                <a:ea typeface="微软雅黑" panose="020B0503020204020204" pitchFamily="34" charset="-122"/>
              </a:rPr>
              <a:t>越愿意持有</a:t>
            </a:r>
            <a:r>
              <a:rPr lang="zh-CN" altLang="en-US" b="1" dirty="0" smtClean="0">
                <a:latin typeface="微软雅黑" panose="020B0503020204020204" pitchFamily="34" charset="-122"/>
                <a:ea typeface="微软雅黑" panose="020B0503020204020204" pitchFamily="34" charset="-122"/>
              </a:rPr>
              <a:t>该国货币和货币计值的资产；</a:t>
            </a:r>
            <a:endParaRPr lang="en-US" altLang="zh-CN" b="1" dirty="0" smtClean="0">
              <a:latin typeface="微软雅黑" panose="020B0503020204020204" pitchFamily="34" charset="-122"/>
              <a:ea typeface="微软雅黑" panose="020B0503020204020204" pitchFamily="34" charset="-122"/>
            </a:endParaRPr>
          </a:p>
          <a:p>
            <a:r>
              <a:rPr lang="zh-CN" altLang="en-US" b="1" dirty="0" smtClean="0">
                <a:latin typeface="微软雅黑" panose="020B0503020204020204" pitchFamily="34" charset="-122"/>
                <a:ea typeface="微软雅黑" panose="020B0503020204020204" pitchFamily="34" charset="-122"/>
              </a:rPr>
              <a:t>       一国货币越趋向贬值，人们越倾向于减少持有该国货币和以该国货币计值的资产。</a:t>
            </a:r>
            <a:endParaRPr lang="en-US" altLang="zh-CN" b="1" dirty="0" smtClean="0">
              <a:latin typeface="微软雅黑" panose="020B0503020204020204" pitchFamily="34" charset="-122"/>
              <a:ea typeface="微软雅黑" panose="020B0503020204020204" pitchFamily="34" charset="-122"/>
            </a:endParaRPr>
          </a:p>
          <a:p>
            <a:endParaRPr lang="en-US" altLang="zh-CN" b="1" dirty="0">
              <a:latin typeface="微软雅黑" panose="020B0503020204020204" pitchFamily="34" charset="-122"/>
              <a:ea typeface="微软雅黑" panose="020B0503020204020204" pitchFamily="34" charset="-122"/>
            </a:endParaRPr>
          </a:p>
        </p:txBody>
      </p:sp>
      <p:sp>
        <p:nvSpPr>
          <p:cNvPr id="4" name="Title 1"/>
          <p:cNvSpPr txBox="1">
            <a:spLocks/>
          </p:cNvSpPr>
          <p:nvPr/>
        </p:nvSpPr>
        <p:spPr>
          <a:xfrm>
            <a:off x="516776" y="245285"/>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800" b="1" dirty="0" smtClean="0">
                <a:latin typeface="微软雅黑" panose="020B0503020204020204" pitchFamily="34" charset="-122"/>
                <a:ea typeface="微软雅黑" panose="020B0503020204020204" pitchFamily="34" charset="-122"/>
              </a:rPr>
              <a:t>第三节　汇率的作用</a:t>
            </a:r>
            <a:endParaRPr lang="en-US" altLang="zh-CN"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186244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A24B717B-1CCA-4998-B427-9669F86BA2F0}" type="slidenum">
              <a:rPr lang="en-US" altLang="zh-CN" smtClean="0"/>
              <a:pPr/>
              <a:t>39</a:t>
            </a:fld>
            <a:endParaRPr lang="en-US" altLang="zh-CN"/>
          </a:p>
        </p:txBody>
      </p:sp>
      <p:sp>
        <p:nvSpPr>
          <p:cNvPr id="3" name="矩形 2"/>
          <p:cNvSpPr/>
          <p:nvPr/>
        </p:nvSpPr>
        <p:spPr>
          <a:xfrm>
            <a:off x="86264" y="691718"/>
            <a:ext cx="4572000" cy="969496"/>
          </a:xfrm>
          <a:prstGeom prst="rect">
            <a:avLst/>
          </a:prstGeom>
        </p:spPr>
        <p:txBody>
          <a:bodyPr>
            <a:spAutoFit/>
          </a:bodyPr>
          <a:lstStyle/>
          <a:p>
            <a:pPr>
              <a:lnSpc>
                <a:spcPct val="150000"/>
              </a:lnSpc>
            </a:pPr>
            <a:r>
              <a:rPr lang="en-US" altLang="zh-CN" sz="2000" b="1" kern="100" dirty="0" smtClean="0">
                <a:latin typeface="Times New Roman" panose="02020603050405020304" pitchFamily="18" charset="0"/>
                <a:cs typeface="宋体" panose="02010600030101010101" pitchFamily="2" charset="-122"/>
              </a:rPr>
              <a:t>2019.04  </a:t>
            </a:r>
            <a:r>
              <a:rPr lang="zh-CN" altLang="zh-CN" sz="2000" b="1" kern="100" dirty="0" smtClean="0">
                <a:latin typeface="Times New Roman" panose="02020603050405020304" pitchFamily="18" charset="0"/>
                <a:cs typeface="宋体" panose="02010600030101010101" pitchFamily="2" charset="-122"/>
              </a:rPr>
              <a:t>论述题</a:t>
            </a:r>
            <a:r>
              <a:rPr lang="en-US" altLang="zh-CN" sz="2000" b="1" kern="100" dirty="0" smtClean="0">
                <a:latin typeface="Times New Roman" panose="02020603050405020304" pitchFamily="18" charset="0"/>
                <a:cs typeface="宋体" panose="02010600030101010101" pitchFamily="2" charset="-122"/>
              </a:rPr>
              <a:t> </a:t>
            </a:r>
            <a:endParaRPr lang="zh-CN" altLang="zh-CN" sz="1600" kern="100" dirty="0">
              <a:latin typeface="Times New Roman" panose="02020603050405020304" pitchFamily="18" charset="0"/>
            </a:endParaRPr>
          </a:p>
          <a:p>
            <a:pPr>
              <a:lnSpc>
                <a:spcPct val="150000"/>
              </a:lnSpc>
            </a:pPr>
            <a:r>
              <a:rPr lang="en-US" altLang="zh-CN" kern="100" dirty="0">
                <a:latin typeface="宋体" panose="02010600030101010101" pitchFamily="2" charset="-122"/>
                <a:cs typeface="宋体" panose="02010600030101010101" pitchFamily="2" charset="-122"/>
              </a:rPr>
              <a:t>38.</a:t>
            </a:r>
            <a:r>
              <a:rPr lang="zh-CN" altLang="zh-CN" kern="100" dirty="0">
                <a:latin typeface="Times New Roman" panose="02020603050405020304" pitchFamily="18" charset="0"/>
                <a:cs typeface="宋体" panose="02010600030101010101" pitchFamily="2" charset="-122"/>
              </a:rPr>
              <a:t>试述汇率对经济运行的作用</a:t>
            </a:r>
            <a:endParaRPr lang="zh-CN" altLang="zh-CN" sz="1600" kern="100" dirty="0">
              <a:latin typeface="Times New Roman" panose="02020603050405020304" pitchFamily="18" charset="0"/>
            </a:endParaRPr>
          </a:p>
        </p:txBody>
      </p:sp>
      <p:sp>
        <p:nvSpPr>
          <p:cNvPr id="4" name="矩形 3"/>
          <p:cNvSpPr/>
          <p:nvPr/>
        </p:nvSpPr>
        <p:spPr>
          <a:xfrm>
            <a:off x="-25879" y="1523823"/>
            <a:ext cx="9169879" cy="2246769"/>
          </a:xfrm>
          <a:prstGeom prst="rect">
            <a:avLst/>
          </a:prstGeom>
        </p:spPr>
        <p:txBody>
          <a:bodyPr wrap="square">
            <a:spAutoFit/>
          </a:bodyPr>
          <a:lstStyle/>
          <a:p>
            <a:pPr>
              <a:lnSpc>
                <a:spcPct val="150000"/>
              </a:lnSpc>
            </a:pPr>
            <a:r>
              <a:rPr lang="en-US" altLang="zh-CN" sz="1400" kern="100" dirty="0">
                <a:latin typeface="宋体" panose="02010600030101010101" pitchFamily="2" charset="-122"/>
                <a:cs typeface="宋体" panose="02010600030101010101" pitchFamily="2" charset="-122"/>
              </a:rPr>
              <a:t>38.(1)</a:t>
            </a:r>
            <a:r>
              <a:rPr lang="zh-CN" altLang="zh-CN" sz="1400" kern="100" dirty="0">
                <a:latin typeface="Times New Roman" panose="02020603050405020304" pitchFamily="18" charset="0"/>
                <a:cs typeface="宋体" panose="02010600030101010101" pitchFamily="2" charset="-122"/>
              </a:rPr>
              <a:t>汇率对</a:t>
            </a:r>
            <a:r>
              <a:rPr lang="zh-CN" altLang="zh-CN" sz="1400" b="1" kern="100" dirty="0">
                <a:latin typeface="Times New Roman" panose="02020603050405020304" pitchFamily="18" charset="0"/>
                <a:cs typeface="宋体" panose="02010600030101010101" pitchFamily="2" charset="-122"/>
              </a:rPr>
              <a:t>进出口贸易</a:t>
            </a:r>
            <a:r>
              <a:rPr lang="zh-CN" altLang="zh-CN" sz="1400" kern="100" dirty="0">
                <a:latin typeface="Times New Roman" panose="02020603050405020304" pitchFamily="18" charset="0"/>
                <a:cs typeface="宋体" panose="02010600030101010101" pitchFamily="2" charset="-122"/>
              </a:rPr>
              <a:t>的影响。一国货币对外贬值能起到促进出口，抑制进口的</a:t>
            </a:r>
            <a:r>
              <a:rPr lang="zh-CN" altLang="zh-CN" sz="1400" kern="100" dirty="0" smtClean="0">
                <a:latin typeface="Times New Roman" panose="02020603050405020304" pitchFamily="18" charset="0"/>
                <a:cs typeface="宋体" panose="02010600030101010101" pitchFamily="2" charset="-122"/>
              </a:rPr>
              <a:t>作用</a:t>
            </a:r>
            <a:r>
              <a:rPr lang="zh-CN" altLang="zh-CN" sz="1400" kern="100" dirty="0">
                <a:latin typeface="Times New Roman" panose="02020603050405020304" pitchFamily="18" charset="0"/>
                <a:cs typeface="宋体" panose="02010600030101010101" pitchFamily="2" charset="-122"/>
              </a:rPr>
              <a:t>。一国货币对外升值时则情况反之。进口与出口品需求价格弹性之和大于</a:t>
            </a:r>
            <a:r>
              <a:rPr lang="en-US" altLang="zh-CN" sz="1400" kern="100" dirty="0">
                <a:latin typeface="Times New Roman" panose="02020603050405020304" pitchFamily="18" charset="0"/>
                <a:cs typeface="宋体" panose="02010600030101010101" pitchFamily="2" charset="-122"/>
              </a:rPr>
              <a:t>1</a:t>
            </a:r>
            <a:r>
              <a:rPr lang="zh-CN" altLang="zh-CN" sz="1400" kern="100" dirty="0">
                <a:latin typeface="Times New Roman" panose="02020603050405020304" pitchFamily="18" charset="0"/>
                <a:cs typeface="宋体" panose="02010600030101010101" pitchFamily="2" charset="-122"/>
              </a:rPr>
              <a:t>时，汇率变动对进出口贸易的影响较显著</a:t>
            </a:r>
            <a:r>
              <a:rPr lang="zh-CN" altLang="zh-CN" sz="1400" kern="100" dirty="0" smtClean="0">
                <a:latin typeface="Times New Roman" panose="02020603050405020304" pitchFamily="18" charset="0"/>
                <a:cs typeface="宋体" panose="02010600030101010101" pitchFamily="2" charset="-122"/>
              </a:rPr>
              <a:t>。</a:t>
            </a:r>
            <a:r>
              <a:rPr lang="en-US" altLang="zh-CN" sz="1400" kern="100" dirty="0" smtClean="0">
                <a:latin typeface="Times New Roman" panose="02020603050405020304" pitchFamily="18" charset="0"/>
                <a:cs typeface="宋体" panose="02010600030101010101" pitchFamily="2" charset="-122"/>
              </a:rPr>
              <a:t> </a:t>
            </a:r>
            <a:endParaRPr lang="zh-CN" altLang="zh-CN" sz="1200" kern="100" dirty="0">
              <a:latin typeface="Times New Roman" panose="02020603050405020304" pitchFamily="18" charset="0"/>
            </a:endParaRPr>
          </a:p>
          <a:p>
            <a:pPr>
              <a:lnSpc>
                <a:spcPct val="150000"/>
              </a:lnSpc>
            </a:pPr>
            <a:r>
              <a:rPr lang="en-US" altLang="zh-CN" sz="1400" kern="100" dirty="0">
                <a:latin typeface="宋体" panose="02010600030101010101" pitchFamily="2" charset="-122"/>
                <a:cs typeface="宋体" panose="02010600030101010101" pitchFamily="2" charset="-122"/>
              </a:rPr>
              <a:t>(2)</a:t>
            </a:r>
            <a:r>
              <a:rPr lang="zh-CN" altLang="zh-CN" sz="1400" kern="100" dirty="0">
                <a:latin typeface="Times New Roman" panose="02020603050405020304" pitchFamily="18" charset="0"/>
                <a:cs typeface="宋体" panose="02010600030101010101" pitchFamily="2" charset="-122"/>
              </a:rPr>
              <a:t>汇率对</a:t>
            </a:r>
            <a:r>
              <a:rPr lang="zh-CN" altLang="zh-CN" sz="1400" b="1" kern="100" dirty="0">
                <a:latin typeface="Times New Roman" panose="02020603050405020304" pitchFamily="18" charset="0"/>
                <a:cs typeface="宋体" panose="02010600030101010101" pitchFamily="2" charset="-122"/>
              </a:rPr>
              <a:t>资本流动</a:t>
            </a:r>
            <a:r>
              <a:rPr lang="zh-CN" altLang="zh-CN" sz="1400" kern="100" dirty="0">
                <a:latin typeface="Times New Roman" panose="02020603050405020304" pitchFamily="18" charset="0"/>
                <a:cs typeface="宋体" panose="02010600030101010101" pitchFamily="2" charset="-122"/>
              </a:rPr>
              <a:t>的影响。汇率变动对长期本流动的影响相对较小，对短期资本流动的影响较大，当市场预期一国货币贬值时，会引起短期资本外逃</a:t>
            </a:r>
            <a:r>
              <a:rPr lang="zh-CN" altLang="zh-CN" sz="1400" kern="100" dirty="0" smtClean="0">
                <a:latin typeface="Times New Roman" panose="02020603050405020304" pitchFamily="18" charset="0"/>
                <a:cs typeface="宋体" panose="02010600030101010101" pitchFamily="2" charset="-122"/>
              </a:rPr>
              <a:t>。</a:t>
            </a:r>
            <a:r>
              <a:rPr lang="en-US" altLang="zh-CN" sz="1400" kern="100" dirty="0" smtClean="0">
                <a:latin typeface="Times New Roman" panose="02020603050405020304" pitchFamily="18" charset="0"/>
                <a:cs typeface="宋体" panose="02010600030101010101" pitchFamily="2" charset="-122"/>
              </a:rPr>
              <a:t> </a:t>
            </a:r>
            <a:endParaRPr lang="zh-CN" altLang="zh-CN" sz="1200" kern="100" dirty="0">
              <a:latin typeface="Times New Roman" panose="02020603050405020304" pitchFamily="18" charset="0"/>
            </a:endParaRPr>
          </a:p>
          <a:p>
            <a:pPr>
              <a:lnSpc>
                <a:spcPct val="150000"/>
              </a:lnSpc>
            </a:pPr>
            <a:r>
              <a:rPr lang="en-US" altLang="zh-CN" sz="1400" kern="100" dirty="0">
                <a:latin typeface="宋体" panose="02010600030101010101" pitchFamily="2" charset="-122"/>
                <a:cs typeface="宋体" panose="02010600030101010101" pitchFamily="2" charset="-122"/>
              </a:rPr>
              <a:t>(3)</a:t>
            </a:r>
            <a:r>
              <a:rPr lang="zh-CN" altLang="zh-CN" sz="1400" kern="100" dirty="0">
                <a:latin typeface="Times New Roman" panose="02020603050405020304" pitchFamily="18" charset="0"/>
                <a:cs typeface="宋体" panose="02010600030101010101" pitchFamily="2" charset="-122"/>
              </a:rPr>
              <a:t>汇率对</a:t>
            </a:r>
            <a:r>
              <a:rPr lang="zh-CN" altLang="zh-CN" sz="1400" b="1" kern="100" dirty="0">
                <a:latin typeface="Times New Roman" panose="02020603050405020304" pitchFamily="18" charset="0"/>
                <a:cs typeface="宋体" panose="02010600030101010101" pitchFamily="2" charset="-122"/>
              </a:rPr>
              <a:t>物价水平</a:t>
            </a:r>
            <a:r>
              <a:rPr lang="zh-CN" altLang="zh-CN" sz="1400" kern="100" dirty="0">
                <a:latin typeface="Times New Roman" panose="02020603050405020304" pitchFamily="18" charset="0"/>
                <a:cs typeface="宋体" panose="02010600030101010101" pitchFamily="2" charset="-122"/>
              </a:rPr>
              <a:t>的影响。本币贬值会引起进口消费品和原材料国内价格的上涨，而出口增加会加剧国内商品的供需矛盾，引起物价总水平的上升。本币升值则情况反之</a:t>
            </a:r>
            <a:r>
              <a:rPr lang="zh-CN" altLang="zh-CN" sz="1400" kern="100" dirty="0" smtClean="0">
                <a:latin typeface="Times New Roman" panose="02020603050405020304" pitchFamily="18" charset="0"/>
                <a:cs typeface="宋体" panose="02010600030101010101" pitchFamily="2" charset="-122"/>
              </a:rPr>
              <a:t>。</a:t>
            </a:r>
            <a:r>
              <a:rPr lang="en-US" altLang="zh-CN" sz="1400" kern="100" dirty="0" smtClean="0">
                <a:latin typeface="Times New Roman" panose="02020603050405020304" pitchFamily="18" charset="0"/>
                <a:cs typeface="宋体" panose="02010600030101010101" pitchFamily="2" charset="-122"/>
              </a:rPr>
              <a:t> </a:t>
            </a:r>
            <a:endParaRPr lang="zh-CN" altLang="zh-CN" sz="1200" kern="100" dirty="0">
              <a:latin typeface="Times New Roman" panose="02020603050405020304" pitchFamily="18" charset="0"/>
            </a:endParaRPr>
          </a:p>
          <a:p>
            <a:r>
              <a:rPr lang="en-US" altLang="zh-CN" sz="1400" kern="100" dirty="0">
                <a:latin typeface="宋体" panose="02010600030101010101" pitchFamily="2" charset="-122"/>
                <a:cs typeface="宋体" panose="02010600030101010101" pitchFamily="2" charset="-122"/>
              </a:rPr>
              <a:t>(4)</a:t>
            </a:r>
            <a:r>
              <a:rPr lang="zh-CN" altLang="zh-CN" sz="1400" kern="100" dirty="0">
                <a:cs typeface="宋体" panose="02010600030101010101" pitchFamily="2" charset="-122"/>
              </a:rPr>
              <a:t>汇率对</a:t>
            </a:r>
            <a:r>
              <a:rPr lang="zh-CN" altLang="zh-CN" sz="1400" b="1" kern="100" dirty="0">
                <a:latin typeface="Times New Roman" panose="02020603050405020304" pitchFamily="18" charset="0"/>
                <a:cs typeface="宋体" panose="02010600030101010101" pitchFamily="2" charset="-122"/>
              </a:rPr>
              <a:t>资产选择</a:t>
            </a:r>
            <a:r>
              <a:rPr lang="zh-CN" altLang="zh-CN" sz="1400" kern="100" dirty="0">
                <a:cs typeface="宋体" panose="02010600030101010101" pitchFamily="2" charset="-122"/>
              </a:rPr>
              <a:t>的影响，一国货币越趋向升值，人们越愿意持有该国货币和以该国货币计值的</a:t>
            </a:r>
            <a:r>
              <a:rPr lang="zh-CN" altLang="zh-CN" sz="1400" kern="100" dirty="0" smtClean="0">
                <a:cs typeface="宋体" panose="02010600030101010101" pitchFamily="2" charset="-122"/>
              </a:rPr>
              <a:t>资产</a:t>
            </a:r>
            <a:r>
              <a:rPr lang="zh-CN" altLang="en-US" sz="1400" kern="100" dirty="0" smtClean="0">
                <a:cs typeface="宋体" panose="02010600030101010101" pitchFamily="2" charset="-122"/>
              </a:rPr>
              <a:t>。</a:t>
            </a:r>
            <a:r>
              <a:rPr lang="zh-CN" altLang="zh-CN" sz="1400" kern="100" dirty="0" smtClean="0">
                <a:cs typeface="宋体" panose="02010600030101010101" pitchFamily="2" charset="-122"/>
              </a:rPr>
              <a:t>贬值</a:t>
            </a:r>
            <a:r>
              <a:rPr lang="zh-CN" altLang="zh-CN" sz="1400" kern="100" dirty="0">
                <a:cs typeface="宋体" panose="02010600030101010101" pitchFamily="2" charset="-122"/>
              </a:rPr>
              <a:t>则</a:t>
            </a:r>
            <a:r>
              <a:rPr lang="zh-CN" altLang="zh-CN" sz="1400" kern="100" dirty="0" smtClean="0">
                <a:cs typeface="宋体" panose="02010600030101010101" pitchFamily="2" charset="-122"/>
              </a:rPr>
              <a:t>反之</a:t>
            </a:r>
            <a:r>
              <a:rPr lang="zh-CN" altLang="en-US" sz="1400" kern="100" dirty="0" smtClean="0">
                <a:cs typeface="宋体" panose="02010600030101010101" pitchFamily="2" charset="-122"/>
              </a:rPr>
              <a:t>。</a:t>
            </a:r>
            <a:r>
              <a:rPr lang="en-US" altLang="zh-CN" sz="1400" kern="100" dirty="0" smtClean="0">
                <a:cs typeface="宋体" panose="02010600030101010101" pitchFamily="2" charset="-122"/>
              </a:rPr>
              <a:t> </a:t>
            </a:r>
            <a:endParaRPr lang="zh-CN" altLang="en-US" sz="1400" dirty="0"/>
          </a:p>
        </p:txBody>
      </p:sp>
      <p:sp>
        <p:nvSpPr>
          <p:cNvPr id="5" name="Rectangle 2"/>
          <p:cNvSpPr txBox="1">
            <a:spLocks noChangeArrowheads="1"/>
          </p:cNvSpPr>
          <p:nvPr/>
        </p:nvSpPr>
        <p:spPr>
          <a:xfrm>
            <a:off x="473645" y="395396"/>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000" b="1" dirty="0" smtClean="0">
                <a:solidFill>
                  <a:srgbClr val="FF0000"/>
                </a:solidFill>
                <a:latin typeface="微软雅黑" panose="020B0503020204020204" pitchFamily="34" charset="-122"/>
                <a:ea typeface="微软雅黑" panose="020B0503020204020204" pitchFamily="34" charset="-122"/>
              </a:rPr>
              <a:t>真题演练</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
        <p:nvSpPr>
          <p:cNvPr id="6" name="矩形 5"/>
          <p:cNvSpPr/>
          <p:nvPr/>
        </p:nvSpPr>
        <p:spPr>
          <a:xfrm>
            <a:off x="94083" y="4133844"/>
            <a:ext cx="3881191" cy="646331"/>
          </a:xfrm>
          <a:prstGeom prst="rect">
            <a:avLst/>
          </a:prstGeom>
        </p:spPr>
        <p:txBody>
          <a:bodyPr wrap="none">
            <a:spAutoFit/>
          </a:bodyPr>
          <a:lstStyle/>
          <a:p>
            <a:r>
              <a:rPr lang="en-US" altLang="zh-CN" b="1" kern="100" dirty="0" smtClean="0">
                <a:latin typeface="Times New Roman" panose="02020603050405020304" pitchFamily="18" charset="0"/>
                <a:cs typeface="宋体" panose="02010600030101010101" pitchFamily="2" charset="-122"/>
              </a:rPr>
              <a:t>2018.10 </a:t>
            </a:r>
          </a:p>
          <a:p>
            <a:r>
              <a:rPr lang="en-US" altLang="zh-CN" dirty="0" smtClean="0"/>
              <a:t>34</a:t>
            </a:r>
            <a:r>
              <a:rPr lang="zh-CN" altLang="en-US" dirty="0"/>
              <a:t>．简述汇率对进出口贸易的影响。</a:t>
            </a:r>
          </a:p>
        </p:txBody>
      </p:sp>
      <p:sp>
        <p:nvSpPr>
          <p:cNvPr id="7" name="矩形 6"/>
          <p:cNvSpPr/>
          <p:nvPr/>
        </p:nvSpPr>
        <p:spPr>
          <a:xfrm>
            <a:off x="94083" y="4780175"/>
            <a:ext cx="8609161" cy="1246495"/>
          </a:xfrm>
          <a:prstGeom prst="rect">
            <a:avLst/>
          </a:prstGeom>
        </p:spPr>
        <p:txBody>
          <a:bodyPr wrap="square">
            <a:spAutoFit/>
          </a:bodyPr>
          <a:lstStyle/>
          <a:p>
            <a:pPr algn="just">
              <a:lnSpc>
                <a:spcPct val="150000"/>
              </a:lnSpc>
              <a:spcAft>
                <a:spcPts val="0"/>
              </a:spcAft>
            </a:pPr>
            <a:r>
              <a:rPr lang="en-US" altLang="zh-CN" sz="1600" kern="100" dirty="0">
                <a:latin typeface="宋体" panose="02010600030101010101" pitchFamily="2" charset="-122"/>
                <a:cs typeface="宋体" panose="02010600030101010101" pitchFamily="2" charset="-122"/>
              </a:rPr>
              <a:t>34.  (1)</a:t>
            </a:r>
            <a:r>
              <a:rPr lang="zh-CN" altLang="zh-CN" sz="1600" kern="100" dirty="0">
                <a:latin typeface="Times New Roman" panose="02020603050405020304" pitchFamily="18" charset="0"/>
                <a:cs typeface="宋体" panose="02010600030101010101" pitchFamily="2" charset="-122"/>
              </a:rPr>
              <a:t>本币对外币贬值一般能起到促进出口、抑制进口的</a:t>
            </a:r>
            <a:r>
              <a:rPr lang="zh-CN" altLang="zh-CN" sz="1600" kern="100" dirty="0" smtClean="0">
                <a:latin typeface="Times New Roman" panose="02020603050405020304" pitchFamily="18" charset="0"/>
                <a:cs typeface="宋体" panose="02010600030101010101" pitchFamily="2" charset="-122"/>
              </a:rPr>
              <a:t>作用</a:t>
            </a:r>
            <a:endParaRPr lang="zh-CN" altLang="zh-CN" sz="1400" kern="100" dirty="0">
              <a:latin typeface="Times New Roman" panose="02020603050405020304" pitchFamily="18" charset="0"/>
            </a:endParaRPr>
          </a:p>
          <a:p>
            <a:pPr indent="279400" algn="just">
              <a:lnSpc>
                <a:spcPct val="150000"/>
              </a:lnSpc>
              <a:spcAft>
                <a:spcPts val="0"/>
              </a:spcAft>
            </a:pPr>
            <a:r>
              <a:rPr lang="zh-CN" altLang="zh-CN" sz="1600" kern="100" dirty="0">
                <a:latin typeface="Times New Roman" panose="02020603050405020304" pitchFamily="18" charset="0"/>
                <a:cs typeface="宋体" panose="02010600030101010101" pitchFamily="2" charset="-122"/>
              </a:rPr>
              <a:t>（</a:t>
            </a:r>
            <a:r>
              <a:rPr lang="en-US" altLang="zh-CN" sz="1600" kern="100" dirty="0">
                <a:latin typeface="Times New Roman" panose="02020603050405020304" pitchFamily="18" charset="0"/>
                <a:cs typeface="宋体" panose="02010600030101010101" pitchFamily="2" charset="-122"/>
              </a:rPr>
              <a:t>2</a:t>
            </a:r>
            <a:r>
              <a:rPr lang="zh-CN" altLang="zh-CN" sz="1600" kern="100" dirty="0">
                <a:latin typeface="Times New Roman" panose="02020603050405020304" pitchFamily="18" charset="0"/>
                <a:cs typeface="宋体" panose="02010600030101010101" pitchFamily="2" charset="-122"/>
              </a:rPr>
              <a:t>）本币对外币升值则会对进出口贸易产生抑制出口、促进进口的</a:t>
            </a:r>
            <a:r>
              <a:rPr lang="zh-CN" altLang="zh-CN" sz="1600" kern="100" dirty="0" smtClean="0">
                <a:latin typeface="Times New Roman" panose="02020603050405020304" pitchFamily="18" charset="0"/>
                <a:cs typeface="宋体" panose="02010600030101010101" pitchFamily="2" charset="-122"/>
              </a:rPr>
              <a:t>影响</a:t>
            </a:r>
            <a:endParaRPr lang="zh-CN" altLang="zh-CN" sz="1400" kern="100" dirty="0">
              <a:latin typeface="Times New Roman" panose="02020603050405020304" pitchFamily="18" charset="0"/>
            </a:endParaRPr>
          </a:p>
          <a:p>
            <a:pPr indent="279400" algn="just">
              <a:lnSpc>
                <a:spcPct val="150000"/>
              </a:lnSpc>
              <a:spcAft>
                <a:spcPts val="0"/>
              </a:spcAft>
            </a:pPr>
            <a:r>
              <a:rPr lang="zh-CN" altLang="zh-CN" sz="1600" kern="100" dirty="0">
                <a:latin typeface="Times New Roman" panose="02020603050405020304" pitchFamily="18" charset="0"/>
                <a:cs typeface="宋体" panose="02010600030101010101" pitchFamily="2" charset="-122"/>
              </a:rPr>
              <a:t>（</a:t>
            </a:r>
            <a:r>
              <a:rPr lang="en-US" altLang="zh-CN" sz="1600" kern="100" dirty="0">
                <a:latin typeface="Times New Roman" panose="02020603050405020304" pitchFamily="18" charset="0"/>
                <a:cs typeface="宋体" panose="02010600030101010101" pitchFamily="2" charset="-122"/>
              </a:rPr>
              <a:t>3</a:t>
            </a:r>
            <a:r>
              <a:rPr lang="zh-CN" altLang="zh-CN" sz="1600" kern="100" dirty="0">
                <a:latin typeface="Times New Roman" panose="02020603050405020304" pitchFamily="18" charset="0"/>
                <a:cs typeface="宋体" panose="02010600030101010101" pitchFamily="2" charset="-122"/>
              </a:rPr>
              <a:t>）要发挥汇率变动对进出门的影响，需要同时考虑进出口商品的需求价格弹性。</a:t>
            </a:r>
            <a:endParaRPr lang="zh-CN" altLang="zh-CN" sz="1400" kern="100" dirty="0">
              <a:latin typeface="Times New Roman" panose="02020603050405020304" pitchFamily="18" charset="0"/>
            </a:endParaRPr>
          </a:p>
        </p:txBody>
      </p:sp>
    </p:spTree>
    <p:extLst>
      <p:ext uri="{BB962C8B-B14F-4D97-AF65-F5344CB8AC3E}">
        <p14:creationId xmlns:p14="http://schemas.microsoft.com/office/powerpoint/2010/main" val="561659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86F1E9F-CDE5-4976-A53B-9F21ACD47DE9}" type="slidenum">
              <a:rPr lang="zh-CN" altLang="en-US" smtClean="0"/>
              <a:t>4</a:t>
            </a:fld>
            <a:endParaRPr lang="zh-CN" altLang="en-US"/>
          </a:p>
        </p:txBody>
      </p:sp>
      <p:sp>
        <p:nvSpPr>
          <p:cNvPr id="3" name="Content Placeholder 2"/>
          <p:cNvSpPr txBox="1">
            <a:spLocks/>
          </p:cNvSpPr>
          <p:nvPr/>
        </p:nvSpPr>
        <p:spPr>
          <a:xfrm>
            <a:off x="149856" y="1286474"/>
            <a:ext cx="8674968" cy="49530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r>
              <a:rPr lang="zh-CN" altLang="en-US" dirty="0" smtClean="0">
                <a:latin typeface="微软雅黑" panose="020B0503020204020204" pitchFamily="34" charset="-122"/>
                <a:ea typeface="微软雅黑" panose="020B0503020204020204" pitchFamily="34" charset="-122"/>
              </a:rPr>
              <a:t>我国经修订后重新颁布的</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中华人民共和国外汇管理条例</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中，将外汇定义为：</a:t>
            </a:r>
            <a:r>
              <a:rPr lang="zh-CN" altLang="en-US" b="1" dirty="0" smtClean="0">
                <a:latin typeface="微软雅黑" panose="020B0503020204020204" pitchFamily="34" charset="-122"/>
                <a:ea typeface="微软雅黑" panose="020B0503020204020204" pitchFamily="34" charset="-122"/>
              </a:rPr>
              <a:t>外汇是指以外币表示的可以</a:t>
            </a:r>
            <a:r>
              <a:rPr lang="zh-CN" altLang="en-US" b="1" dirty="0" smtClean="0">
                <a:solidFill>
                  <a:srgbClr val="FF0000"/>
                </a:solidFill>
                <a:latin typeface="微软雅黑" panose="020B0503020204020204" pitchFamily="34" charset="-122"/>
                <a:ea typeface="微软雅黑" panose="020B0503020204020204" pitchFamily="34" charset="-122"/>
              </a:rPr>
              <a:t>用作国际清偿的支付手段和资产</a:t>
            </a:r>
            <a:r>
              <a:rPr lang="zh-CN" altLang="en-US" b="1" dirty="0" smtClean="0">
                <a:latin typeface="微软雅黑" panose="020B0503020204020204" pitchFamily="34" charset="-122"/>
                <a:ea typeface="微软雅黑" panose="020B0503020204020204" pitchFamily="34" charset="-122"/>
              </a:rPr>
              <a:t>，包括外币现钞、外币支付凭证或者支付工具、外币有价证券、特别提款权和其他外汇资产</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endParaRPr lang="en-US" altLang="zh-CN" sz="2400" b="1" dirty="0" smtClean="0">
              <a:latin typeface="微软雅黑" panose="020B0503020204020204" pitchFamily="34" charset="-122"/>
              <a:ea typeface="微软雅黑" panose="020B0503020204020204" pitchFamily="34" charset="-122"/>
            </a:endParaRPr>
          </a:p>
          <a:p>
            <a:pPr lvl="1"/>
            <a:r>
              <a:rPr lang="zh-CN" altLang="en-US" b="1" dirty="0" smtClean="0">
                <a:solidFill>
                  <a:srgbClr val="FF0000"/>
                </a:solidFill>
                <a:latin typeface="微软雅黑" panose="020B0503020204020204" pitchFamily="34" charset="-122"/>
                <a:ea typeface="微软雅黑" panose="020B0503020204020204" pitchFamily="34" charset="-122"/>
              </a:rPr>
              <a:t>外国货币，</a:t>
            </a:r>
            <a:r>
              <a:rPr lang="zh-CN" altLang="en-US" dirty="0" smtClean="0">
                <a:latin typeface="微软雅黑" panose="020B0503020204020204" pitchFamily="34" charset="-122"/>
                <a:ea typeface="微软雅黑" panose="020B0503020204020204" pitchFamily="34" charset="-122"/>
              </a:rPr>
              <a:t>包括纸币、铸币；</a:t>
            </a:r>
            <a:r>
              <a:rPr lang="zh-CN" altLang="en-US" dirty="0" smtClean="0">
                <a:solidFill>
                  <a:srgbClr val="FF0000"/>
                </a:solidFill>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外汇构成中占比小</a:t>
            </a:r>
            <a:r>
              <a:rPr lang="zh-CN" altLang="en-US" dirty="0" smtClean="0">
                <a:solidFill>
                  <a:srgbClr val="FF0000"/>
                </a:solidFill>
                <a:latin typeface="微软雅黑" panose="020B0503020204020204" pitchFamily="34" charset="-122"/>
                <a:ea typeface="微软雅黑" panose="020B0503020204020204" pitchFamily="34" charset="-122"/>
              </a:rPr>
              <a:t>，因为会失去利息收入。国际结算大都采用非现金结算的方式）</a:t>
            </a:r>
          </a:p>
          <a:p>
            <a:pPr lvl="1"/>
            <a:r>
              <a:rPr lang="zh-CN" altLang="en-US" sz="2000" b="1" dirty="0">
                <a:solidFill>
                  <a:srgbClr val="FF0000"/>
                </a:solidFill>
                <a:latin typeface="微软雅黑" panose="020B0503020204020204" pitchFamily="34" charset="-122"/>
                <a:ea typeface="微软雅黑" panose="020B0503020204020204" pitchFamily="34" charset="-122"/>
              </a:rPr>
              <a:t>外币支付凭证，</a:t>
            </a:r>
            <a:r>
              <a:rPr lang="zh-CN" altLang="en-US" dirty="0" smtClean="0">
                <a:latin typeface="微软雅黑" panose="020B0503020204020204" pitchFamily="34" charset="-122"/>
                <a:ea typeface="微软雅黑" panose="020B0503020204020204" pitchFamily="34" charset="-122"/>
              </a:rPr>
              <a:t>包括票据、银行存款凭证、邮政储蓄凭证等；</a:t>
            </a:r>
            <a:r>
              <a:rPr lang="zh-CN" altLang="en-US" dirty="0" smtClean="0">
                <a:solidFill>
                  <a:srgbClr val="FF0000"/>
                </a:solidFill>
                <a:latin typeface="微软雅黑" panose="020B0503020204020204" pitchFamily="34" charset="-122"/>
                <a:ea typeface="微软雅黑" panose="020B0503020204020204" pitchFamily="34" charset="-122"/>
              </a:rPr>
              <a:t>（盈利性低于外币有价证券）</a:t>
            </a:r>
          </a:p>
          <a:p>
            <a:pPr lvl="1"/>
            <a:r>
              <a:rPr lang="zh-CN" altLang="en-US" sz="2000" b="1" dirty="0">
                <a:solidFill>
                  <a:srgbClr val="FF0000"/>
                </a:solidFill>
                <a:latin typeface="微软雅黑" panose="020B0503020204020204" pitchFamily="34" charset="-122"/>
                <a:ea typeface="微软雅黑" panose="020B0503020204020204" pitchFamily="34" charset="-122"/>
              </a:rPr>
              <a:t>外币有价证券，</a:t>
            </a:r>
            <a:r>
              <a:rPr lang="zh-CN" altLang="en-US" dirty="0" smtClean="0">
                <a:latin typeface="微软雅黑" panose="020B0503020204020204" pitchFamily="34" charset="-122"/>
                <a:ea typeface="微软雅黑" panose="020B0503020204020204" pitchFamily="34" charset="-122"/>
              </a:rPr>
              <a:t>包括政府公债、国库券、公司债券、股票、息票等；</a:t>
            </a:r>
            <a:r>
              <a:rPr lang="zh-CN" altLang="en-US" b="1" dirty="0" smtClean="0">
                <a:solidFill>
                  <a:srgbClr val="FF0000"/>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外汇构成中占</a:t>
            </a:r>
            <a:r>
              <a:rPr lang="zh-CN" altLang="en-US" b="1" dirty="0" smtClean="0">
                <a:solidFill>
                  <a:srgbClr val="FF0000"/>
                </a:solidFill>
                <a:latin typeface="微软雅黑" panose="020B0503020204020204" pitchFamily="34" charset="-122"/>
                <a:ea typeface="微软雅黑" panose="020B0503020204020204" pitchFamily="34" charset="-122"/>
              </a:rPr>
              <a:t>比最大，因为流动性强、盈利性高会带来利息、股息。）</a:t>
            </a:r>
          </a:p>
          <a:p>
            <a:pPr lvl="1"/>
            <a:r>
              <a:rPr lang="zh-CN" altLang="en-US" sz="2000" b="1" dirty="0">
                <a:solidFill>
                  <a:srgbClr val="FF0000"/>
                </a:solidFill>
                <a:latin typeface="微软雅黑" panose="020B0503020204020204" pitchFamily="34" charset="-122"/>
                <a:ea typeface="微软雅黑" panose="020B0503020204020204" pitchFamily="34" charset="-122"/>
              </a:rPr>
              <a:t>特别提款权；</a:t>
            </a:r>
          </a:p>
          <a:p>
            <a:pPr lvl="1"/>
            <a:r>
              <a:rPr lang="zh-CN" altLang="en-US" dirty="0" smtClean="0">
                <a:latin typeface="微软雅黑" panose="020B0503020204020204" pitchFamily="34" charset="-122"/>
                <a:ea typeface="微软雅黑" panose="020B0503020204020204" pitchFamily="34" charset="-122"/>
              </a:rPr>
              <a:t>其他外汇资产：国外的各种投资收益、外汇收款、利息收入等。</a:t>
            </a:r>
            <a:endParaRPr lang="en-US" altLang="zh-CN" dirty="0">
              <a:latin typeface="微软雅黑" panose="020B0503020204020204" pitchFamily="34" charset="-122"/>
              <a:ea typeface="微软雅黑" panose="020B0503020204020204" pitchFamily="34" charset="-122"/>
            </a:endParaRPr>
          </a:p>
        </p:txBody>
      </p:sp>
      <p:sp>
        <p:nvSpPr>
          <p:cNvPr id="4" name="Rectangle 2"/>
          <p:cNvSpPr txBox="1">
            <a:spLocks noChangeArrowheads="1"/>
          </p:cNvSpPr>
          <p:nvPr/>
        </p:nvSpPr>
        <p:spPr>
          <a:xfrm>
            <a:off x="542656" y="193525"/>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800" b="1" dirty="0">
                <a:latin typeface="微软雅黑" panose="020B0503020204020204" pitchFamily="34" charset="-122"/>
                <a:ea typeface="微软雅黑" panose="020B0503020204020204" pitchFamily="34" charset="-122"/>
              </a:rPr>
              <a:t>第一节   外汇与汇率</a:t>
            </a:r>
          </a:p>
        </p:txBody>
      </p:sp>
    </p:spTree>
    <p:extLst>
      <p:ext uri="{BB962C8B-B14F-4D97-AF65-F5344CB8AC3E}">
        <p14:creationId xmlns:p14="http://schemas.microsoft.com/office/powerpoint/2010/main" val="23460199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A24B717B-1CCA-4998-B427-9669F86BA2F0}" type="slidenum">
              <a:rPr lang="en-US" altLang="zh-CN" smtClean="0"/>
              <a:pPr/>
              <a:t>40</a:t>
            </a:fld>
            <a:endParaRPr lang="en-US" altLang="zh-CN"/>
          </a:p>
        </p:txBody>
      </p:sp>
      <p:sp>
        <p:nvSpPr>
          <p:cNvPr id="3" name="矩形 2"/>
          <p:cNvSpPr/>
          <p:nvPr/>
        </p:nvSpPr>
        <p:spPr>
          <a:xfrm>
            <a:off x="253409" y="1041709"/>
            <a:ext cx="4108817" cy="507831"/>
          </a:xfrm>
          <a:prstGeom prst="rect">
            <a:avLst/>
          </a:prstGeom>
        </p:spPr>
        <p:txBody>
          <a:bodyPr wrap="none">
            <a:spAutoFit/>
          </a:bodyPr>
          <a:lstStyle/>
          <a:p>
            <a:pPr algn="just">
              <a:lnSpc>
                <a:spcPct val="150000"/>
              </a:lnSpc>
              <a:spcAft>
                <a:spcPts val="0"/>
              </a:spcAft>
            </a:pPr>
            <a:r>
              <a:rPr lang="en-US" altLang="zh-CN" kern="100" dirty="0">
                <a:solidFill>
                  <a:srgbClr val="000000"/>
                </a:solidFill>
                <a:latin typeface="宋体" panose="02010600030101010101" pitchFamily="2" charset="-122"/>
                <a:cs typeface="宋体" panose="02010600030101010101" pitchFamily="2" charset="-122"/>
              </a:rPr>
              <a:t>34</a:t>
            </a:r>
            <a:r>
              <a:rPr lang="zh-CN" altLang="zh-CN" kern="100" dirty="0">
                <a:solidFill>
                  <a:srgbClr val="000000"/>
                </a:solidFill>
                <a:latin typeface="Times New Roman" panose="02020603050405020304" pitchFamily="18" charset="0"/>
                <a:cs typeface="宋体" panose="02010600030101010101" pitchFamily="2" charset="-122"/>
              </a:rPr>
              <a:t>．简述汇率变动对物价水平的影响。</a:t>
            </a:r>
            <a:endParaRPr lang="zh-CN" altLang="zh-CN" sz="1600" kern="100" dirty="0">
              <a:latin typeface="Times New Roman" panose="02020603050405020304" pitchFamily="18" charset="0"/>
            </a:endParaRPr>
          </a:p>
        </p:txBody>
      </p:sp>
      <p:sp>
        <p:nvSpPr>
          <p:cNvPr id="4" name="矩形 3"/>
          <p:cNvSpPr/>
          <p:nvPr/>
        </p:nvSpPr>
        <p:spPr>
          <a:xfrm>
            <a:off x="44453" y="906576"/>
            <a:ext cx="819455" cy="369332"/>
          </a:xfrm>
          <a:prstGeom prst="rect">
            <a:avLst/>
          </a:prstGeom>
        </p:spPr>
        <p:txBody>
          <a:bodyPr wrap="none">
            <a:spAutoFit/>
          </a:bodyPr>
          <a:lstStyle/>
          <a:p>
            <a:r>
              <a:rPr lang="en-US" altLang="zh-CN" b="1" kern="100" dirty="0" smtClean="0">
                <a:latin typeface="Times New Roman" panose="02020603050405020304" pitchFamily="18" charset="0"/>
                <a:cs typeface="宋体" panose="02010600030101010101" pitchFamily="2" charset="-122"/>
              </a:rPr>
              <a:t>2017.4</a:t>
            </a:r>
            <a:endParaRPr lang="zh-CN" altLang="en-US" dirty="0"/>
          </a:p>
        </p:txBody>
      </p:sp>
      <p:sp>
        <p:nvSpPr>
          <p:cNvPr id="5" name="矩形 4"/>
          <p:cNvSpPr/>
          <p:nvPr/>
        </p:nvSpPr>
        <p:spPr>
          <a:xfrm>
            <a:off x="-23646" y="1508423"/>
            <a:ext cx="9038250" cy="1477328"/>
          </a:xfrm>
          <a:prstGeom prst="rect">
            <a:avLst/>
          </a:prstGeom>
        </p:spPr>
        <p:txBody>
          <a:bodyPr wrap="square">
            <a:spAutoFit/>
          </a:bodyPr>
          <a:lstStyle/>
          <a:p>
            <a:pPr marL="419100" indent="-419100" algn="just">
              <a:spcAft>
                <a:spcPts val="0"/>
              </a:spcAft>
            </a:pPr>
            <a:r>
              <a:rPr lang="en-US" altLang="zh-CN" kern="100" dirty="0">
                <a:latin typeface="宋体" panose="02010600030101010101" pitchFamily="2" charset="-122"/>
                <a:cs typeface="宋体" panose="02010600030101010101" pitchFamily="2" charset="-122"/>
              </a:rPr>
              <a:t>34. </a:t>
            </a:r>
            <a:endParaRPr lang="en-US" altLang="zh-CN" kern="100" dirty="0" smtClean="0">
              <a:latin typeface="宋体" panose="02010600030101010101" pitchFamily="2" charset="-122"/>
              <a:cs typeface="宋体" panose="02010600030101010101" pitchFamily="2" charset="-122"/>
            </a:endParaRPr>
          </a:p>
          <a:p>
            <a:pPr marL="419100" indent="-419100" algn="just">
              <a:spcAft>
                <a:spcPts val="0"/>
              </a:spcAft>
            </a:pPr>
            <a:r>
              <a:rPr lang="zh-CN" altLang="en-US" kern="100" dirty="0">
                <a:latin typeface="宋体" panose="02010600030101010101" pitchFamily="2" charset="-122"/>
                <a:cs typeface="宋体" panose="02010600030101010101" pitchFamily="2" charset="-122"/>
              </a:rPr>
              <a:t>首先</a:t>
            </a:r>
            <a:r>
              <a:rPr lang="en-US" altLang="zh-CN" kern="100" dirty="0">
                <a:latin typeface="宋体" panose="02010600030101010101" pitchFamily="2" charset="-122"/>
                <a:cs typeface="宋体" panose="02010600030101010101" pitchFamily="2" charset="-122"/>
              </a:rPr>
              <a:t>,</a:t>
            </a:r>
            <a:r>
              <a:rPr lang="zh-CN" altLang="en-US" kern="100" dirty="0">
                <a:latin typeface="宋体" panose="02010600030101010101" pitchFamily="2" charset="-122"/>
                <a:cs typeface="宋体" panose="02010600030101010101" pitchFamily="2" charset="-122"/>
              </a:rPr>
              <a:t>从</a:t>
            </a:r>
            <a:r>
              <a:rPr lang="zh-CN" altLang="en-US" b="1" kern="100" dirty="0">
                <a:latin typeface="宋体" panose="02010600030101010101" pitchFamily="2" charset="-122"/>
                <a:cs typeface="宋体" panose="02010600030101010101" pitchFamily="2" charset="-122"/>
              </a:rPr>
              <a:t>进口消费品和原材料来看</a:t>
            </a:r>
            <a:r>
              <a:rPr lang="en-US" altLang="zh-CN" kern="100" dirty="0">
                <a:latin typeface="宋体" panose="02010600030101010101" pitchFamily="2" charset="-122"/>
                <a:cs typeface="宋体" panose="02010600030101010101" pitchFamily="2" charset="-122"/>
              </a:rPr>
              <a:t>,</a:t>
            </a:r>
            <a:r>
              <a:rPr lang="zh-CN" altLang="en-US" kern="100" dirty="0">
                <a:latin typeface="宋体" panose="02010600030101010101" pitchFamily="2" charset="-122"/>
                <a:cs typeface="宋体" panose="02010600030101010101" pitchFamily="2" charset="-122"/>
              </a:rPr>
              <a:t>本币</a:t>
            </a:r>
            <a:r>
              <a:rPr lang="zh-CN" altLang="en-US" kern="100" dirty="0" smtClean="0">
                <a:latin typeface="宋体" panose="02010600030101010101" pitchFamily="2" charset="-122"/>
                <a:cs typeface="宋体" panose="02010600030101010101" pitchFamily="2" charset="-122"/>
              </a:rPr>
              <a:t>贬值</a:t>
            </a:r>
            <a:r>
              <a:rPr lang="en-US" altLang="zh-CN" kern="100" dirty="0" smtClean="0">
                <a:latin typeface="宋体" panose="02010600030101010101" pitchFamily="2" charset="-122"/>
                <a:cs typeface="宋体" panose="02010600030101010101" pitchFamily="2" charset="-122"/>
              </a:rPr>
              <a:t>,</a:t>
            </a:r>
            <a:r>
              <a:rPr lang="zh-CN" altLang="en-US" kern="100" dirty="0" smtClean="0">
                <a:latin typeface="宋体" panose="02010600030101010101" pitchFamily="2" charset="-122"/>
                <a:cs typeface="宋体" panose="02010600030101010101" pitchFamily="2" charset="-122"/>
              </a:rPr>
              <a:t>会</a:t>
            </a:r>
            <a:r>
              <a:rPr lang="zh-CN" altLang="en-US" kern="100" dirty="0">
                <a:latin typeface="宋体" panose="02010600030101010101" pitchFamily="2" charset="-122"/>
                <a:cs typeface="宋体" panose="02010600030101010101" pitchFamily="2" charset="-122"/>
              </a:rPr>
              <a:t>引起进口消费品和原材料国内价格的上涨</a:t>
            </a:r>
            <a:r>
              <a:rPr lang="en-US" altLang="zh-CN" kern="100" dirty="0" smtClean="0">
                <a:latin typeface="宋体" panose="02010600030101010101" pitchFamily="2" charset="-122"/>
                <a:cs typeface="宋体" panose="02010600030101010101" pitchFamily="2" charset="-122"/>
              </a:rPr>
              <a:t>,</a:t>
            </a:r>
            <a:r>
              <a:rPr lang="zh-CN" altLang="en-US" kern="100" dirty="0" smtClean="0">
                <a:latin typeface="宋体" panose="02010600030101010101" pitchFamily="2" charset="-122"/>
                <a:cs typeface="宋体" panose="02010600030101010101" pitchFamily="2" charset="-122"/>
              </a:rPr>
              <a:t> 进口</a:t>
            </a:r>
            <a:r>
              <a:rPr lang="zh-CN" altLang="en-US" kern="100" dirty="0">
                <a:latin typeface="宋体" panose="02010600030101010101" pitchFamily="2" charset="-122"/>
                <a:cs typeface="宋体" panose="02010600030101010101" pitchFamily="2" charset="-122"/>
              </a:rPr>
              <a:t>原材料价格的上升会引起与之相关的产成品价格的</a:t>
            </a:r>
            <a:r>
              <a:rPr lang="zh-CN" altLang="en-US" kern="100" dirty="0" smtClean="0">
                <a:latin typeface="宋体" panose="02010600030101010101" pitchFamily="2" charset="-122"/>
                <a:cs typeface="宋体" panose="02010600030101010101" pitchFamily="2" charset="-122"/>
              </a:rPr>
              <a:t>上升。</a:t>
            </a:r>
            <a:endParaRPr lang="en-US" altLang="zh-CN" kern="100" dirty="0" smtClean="0">
              <a:latin typeface="宋体" panose="02010600030101010101" pitchFamily="2" charset="-122"/>
              <a:cs typeface="宋体" panose="02010600030101010101" pitchFamily="2" charset="-122"/>
            </a:endParaRPr>
          </a:p>
          <a:p>
            <a:pPr marL="419100" indent="-419100" algn="just">
              <a:spcAft>
                <a:spcPts val="0"/>
              </a:spcAft>
            </a:pPr>
            <a:r>
              <a:rPr lang="zh-CN" altLang="en-US" kern="100" dirty="0" smtClean="0">
                <a:latin typeface="宋体" panose="02010600030101010101" pitchFamily="2" charset="-122"/>
                <a:cs typeface="宋体" panose="02010600030101010101" pitchFamily="2" charset="-122"/>
              </a:rPr>
              <a:t>其次</a:t>
            </a:r>
            <a:r>
              <a:rPr lang="en-US" altLang="zh-CN" kern="100" dirty="0">
                <a:latin typeface="宋体" panose="02010600030101010101" pitchFamily="2" charset="-122"/>
                <a:cs typeface="宋体" panose="02010600030101010101" pitchFamily="2" charset="-122"/>
              </a:rPr>
              <a:t>﹐</a:t>
            </a:r>
            <a:r>
              <a:rPr lang="zh-CN" altLang="en-US" kern="100" dirty="0">
                <a:latin typeface="宋体" panose="02010600030101010101" pitchFamily="2" charset="-122"/>
                <a:cs typeface="宋体" panose="02010600030101010101" pitchFamily="2" charset="-122"/>
              </a:rPr>
              <a:t>从</a:t>
            </a:r>
            <a:r>
              <a:rPr lang="zh-CN" altLang="en-US" b="1" kern="100" dirty="0">
                <a:latin typeface="宋体" panose="02010600030101010101" pitchFamily="2" charset="-122"/>
                <a:cs typeface="宋体" panose="02010600030101010101" pitchFamily="2" charset="-122"/>
              </a:rPr>
              <a:t>出口商品</a:t>
            </a:r>
            <a:r>
              <a:rPr lang="zh-CN" altLang="en-US" kern="100" dirty="0">
                <a:latin typeface="宋体" panose="02010600030101010101" pitchFamily="2" charset="-122"/>
                <a:cs typeface="宋体" panose="02010600030101010101" pitchFamily="2" charset="-122"/>
              </a:rPr>
              <a:t>看</a:t>
            </a:r>
            <a:r>
              <a:rPr lang="en-US" altLang="zh-CN" kern="100" dirty="0">
                <a:latin typeface="宋体" panose="02010600030101010101" pitchFamily="2" charset="-122"/>
                <a:cs typeface="宋体" panose="02010600030101010101" pitchFamily="2" charset="-122"/>
              </a:rPr>
              <a:t>,</a:t>
            </a:r>
            <a:r>
              <a:rPr lang="zh-CN" altLang="en-US" kern="100" dirty="0">
                <a:latin typeface="宋体" panose="02010600030101010101" pitchFamily="2" charset="-122"/>
                <a:cs typeface="宋体" panose="02010600030101010101" pitchFamily="2" charset="-122"/>
              </a:rPr>
              <a:t>本币贬值</a:t>
            </a:r>
            <a:r>
              <a:rPr lang="en-US" altLang="zh-CN" kern="100" dirty="0" smtClean="0">
                <a:latin typeface="宋体" panose="02010600030101010101" pitchFamily="2" charset="-122"/>
                <a:cs typeface="宋体" panose="02010600030101010101" pitchFamily="2" charset="-122"/>
              </a:rPr>
              <a:t>,</a:t>
            </a:r>
            <a:r>
              <a:rPr lang="zh-CN" altLang="en-US" kern="100" dirty="0" smtClean="0">
                <a:latin typeface="宋体" panose="02010600030101010101" pitchFamily="2" charset="-122"/>
                <a:cs typeface="宋体" panose="02010600030101010101" pitchFamily="2" charset="-122"/>
              </a:rPr>
              <a:t> 会</a:t>
            </a:r>
            <a:r>
              <a:rPr lang="zh-CN" altLang="en-US" kern="100" dirty="0">
                <a:latin typeface="宋体" panose="02010600030101010101" pitchFamily="2" charset="-122"/>
                <a:cs typeface="宋体" panose="02010600030101010101" pitchFamily="2" charset="-122"/>
              </a:rPr>
              <a:t>促进商品出口</a:t>
            </a:r>
            <a:r>
              <a:rPr lang="en-US" altLang="zh-CN" kern="100" dirty="0">
                <a:latin typeface="宋体" panose="02010600030101010101" pitchFamily="2" charset="-122"/>
                <a:cs typeface="宋体" panose="02010600030101010101" pitchFamily="2" charset="-122"/>
              </a:rPr>
              <a:t>,</a:t>
            </a:r>
            <a:r>
              <a:rPr lang="zh-CN" altLang="en-US" kern="100" dirty="0">
                <a:latin typeface="宋体" panose="02010600030101010101" pitchFamily="2" charset="-122"/>
                <a:cs typeface="宋体" panose="02010600030101010101" pitchFamily="2" charset="-122"/>
              </a:rPr>
              <a:t>在出口商品供给弹性较小的情况下</a:t>
            </a:r>
            <a:r>
              <a:rPr lang="en-US" altLang="zh-CN" kern="100" dirty="0">
                <a:latin typeface="宋体" panose="02010600030101010101" pitchFamily="2" charset="-122"/>
                <a:cs typeface="宋体" panose="02010600030101010101" pitchFamily="2" charset="-122"/>
              </a:rPr>
              <a:t>,</a:t>
            </a:r>
            <a:r>
              <a:rPr lang="zh-CN" altLang="en-US" kern="100" dirty="0">
                <a:latin typeface="宋体" panose="02010600030101010101" pitchFamily="2" charset="-122"/>
                <a:cs typeface="宋体" panose="02010600030101010101" pitchFamily="2" charset="-122"/>
              </a:rPr>
              <a:t>出口增加会加剧国内商品的供需矛盾</a:t>
            </a:r>
            <a:r>
              <a:rPr lang="en-US" altLang="zh-CN" kern="100" dirty="0" smtClean="0">
                <a:latin typeface="宋体" panose="02010600030101010101" pitchFamily="2" charset="-122"/>
                <a:cs typeface="宋体" panose="02010600030101010101" pitchFamily="2" charset="-122"/>
              </a:rPr>
              <a:t>,</a:t>
            </a:r>
            <a:r>
              <a:rPr lang="zh-CN" altLang="en-US" kern="100" dirty="0" smtClean="0">
                <a:latin typeface="宋体" panose="02010600030101010101" pitchFamily="2" charset="-122"/>
                <a:cs typeface="宋体" panose="02010600030101010101" pitchFamily="2" charset="-122"/>
              </a:rPr>
              <a:t>国内物资流失海外，引起国内物价</a:t>
            </a:r>
            <a:r>
              <a:rPr lang="zh-CN" altLang="en-US" kern="100" dirty="0">
                <a:latin typeface="宋体" panose="02010600030101010101" pitchFamily="2" charset="-122"/>
                <a:cs typeface="宋体" panose="02010600030101010101" pitchFamily="2" charset="-122"/>
              </a:rPr>
              <a:t>总水平的上涨。</a:t>
            </a:r>
            <a:endParaRPr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17" y="3614453"/>
            <a:ext cx="8139258" cy="2270977"/>
          </a:xfrm>
          <a:prstGeom prst="rect">
            <a:avLst/>
          </a:prstGeom>
        </p:spPr>
      </p:pic>
      <p:sp>
        <p:nvSpPr>
          <p:cNvPr id="7" name="矩形 6"/>
          <p:cNvSpPr/>
          <p:nvPr/>
        </p:nvSpPr>
        <p:spPr>
          <a:xfrm>
            <a:off x="63917" y="3340466"/>
            <a:ext cx="819455" cy="369332"/>
          </a:xfrm>
          <a:prstGeom prst="rect">
            <a:avLst/>
          </a:prstGeom>
        </p:spPr>
        <p:txBody>
          <a:bodyPr wrap="none">
            <a:spAutoFit/>
          </a:bodyPr>
          <a:lstStyle/>
          <a:p>
            <a:r>
              <a:rPr lang="en-US" altLang="zh-CN" b="1" kern="100" dirty="0" smtClean="0">
                <a:latin typeface="Times New Roman" panose="02020603050405020304" pitchFamily="18" charset="0"/>
                <a:cs typeface="宋体" panose="02010600030101010101" pitchFamily="2" charset="-122"/>
              </a:rPr>
              <a:t>2014.7</a:t>
            </a:r>
            <a:endParaRPr lang="zh-CN" altLang="en-US" dirty="0"/>
          </a:p>
        </p:txBody>
      </p:sp>
      <p:sp>
        <p:nvSpPr>
          <p:cNvPr id="8" name="Rectangle 2"/>
          <p:cNvSpPr txBox="1">
            <a:spLocks noChangeArrowheads="1"/>
          </p:cNvSpPr>
          <p:nvPr/>
        </p:nvSpPr>
        <p:spPr>
          <a:xfrm>
            <a:off x="473645" y="395396"/>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000" b="1" dirty="0" smtClean="0">
                <a:solidFill>
                  <a:srgbClr val="FF0000"/>
                </a:solidFill>
                <a:latin typeface="微软雅黑" panose="020B0503020204020204" pitchFamily="34" charset="-122"/>
                <a:ea typeface="微软雅黑" panose="020B0503020204020204" pitchFamily="34" charset="-122"/>
              </a:rPr>
              <a:t>真题演练</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525398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A24B717B-1CCA-4998-B427-9669F86BA2F0}" type="slidenum">
              <a:rPr lang="en-US" altLang="zh-CN" smtClean="0"/>
              <a:pPr/>
              <a:t>41</a:t>
            </a:fld>
            <a:endParaRPr lang="en-US" altLang="zh-CN"/>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83" y="1239467"/>
            <a:ext cx="5266667" cy="790476"/>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83" y="1877562"/>
            <a:ext cx="5733333" cy="304762"/>
          </a:xfrm>
          <a:prstGeom prst="rect">
            <a:avLst/>
          </a:prstGeom>
        </p:spPr>
      </p:pic>
      <p:sp>
        <p:nvSpPr>
          <p:cNvPr id="5" name="矩形 4"/>
          <p:cNvSpPr/>
          <p:nvPr/>
        </p:nvSpPr>
        <p:spPr>
          <a:xfrm>
            <a:off x="213383" y="870135"/>
            <a:ext cx="827471" cy="369332"/>
          </a:xfrm>
          <a:prstGeom prst="rect">
            <a:avLst/>
          </a:prstGeom>
        </p:spPr>
        <p:txBody>
          <a:bodyPr wrap="none">
            <a:spAutoFit/>
          </a:bodyPr>
          <a:lstStyle/>
          <a:p>
            <a:r>
              <a:rPr lang="en-US" altLang="zh-CN" dirty="0" smtClean="0"/>
              <a:t>2013.4</a:t>
            </a:r>
            <a:endParaRPr lang="en-US" altLang="zh-CN" dirty="0"/>
          </a:p>
        </p:txBody>
      </p:sp>
      <p:sp>
        <p:nvSpPr>
          <p:cNvPr id="6" name="Rectangle 2"/>
          <p:cNvSpPr txBox="1">
            <a:spLocks noChangeArrowheads="1"/>
          </p:cNvSpPr>
          <p:nvPr/>
        </p:nvSpPr>
        <p:spPr>
          <a:xfrm>
            <a:off x="473645" y="395396"/>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000" b="1" dirty="0" smtClean="0">
                <a:solidFill>
                  <a:srgbClr val="FF0000"/>
                </a:solidFill>
                <a:latin typeface="微软雅黑" panose="020B0503020204020204" pitchFamily="34" charset="-122"/>
                <a:ea typeface="微软雅黑" panose="020B0503020204020204" pitchFamily="34" charset="-122"/>
              </a:rPr>
              <a:t>真题演练</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891120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A24B717B-1CCA-4998-B427-9669F86BA2F0}" type="slidenum">
              <a:rPr lang="en-US" altLang="zh-CN" smtClean="0"/>
              <a:pPr/>
              <a:t>42</a:t>
            </a:fld>
            <a:endParaRPr lang="en-US" altLang="zh-CN"/>
          </a:p>
        </p:txBody>
      </p:sp>
      <p:sp>
        <p:nvSpPr>
          <p:cNvPr id="3" name="Title 1"/>
          <p:cNvSpPr txBox="1">
            <a:spLocks/>
          </p:cNvSpPr>
          <p:nvPr/>
        </p:nvSpPr>
        <p:spPr>
          <a:xfrm>
            <a:off x="516777" y="236658"/>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800" b="1" smtClean="0">
                <a:latin typeface="微软雅黑" panose="020B0503020204020204" pitchFamily="34" charset="-122"/>
                <a:ea typeface="微软雅黑" panose="020B0503020204020204" pitchFamily="34" charset="-122"/>
              </a:rPr>
              <a:t>第四节　汇率制度</a:t>
            </a:r>
            <a:r>
              <a:rPr lang="en-US" altLang="zh-CN" sz="2800" b="1" smtClean="0">
                <a:latin typeface="微软雅黑" panose="020B0503020204020204" pitchFamily="34" charset="-122"/>
                <a:ea typeface="微软雅黑" panose="020B0503020204020204" pitchFamily="34" charset="-122"/>
              </a:rPr>
              <a:t> </a:t>
            </a:r>
            <a:endParaRPr lang="en-US" altLang="zh-CN" sz="2800" b="1">
              <a:latin typeface="微软雅黑" panose="020B0503020204020204" pitchFamily="34" charset="-122"/>
              <a:ea typeface="微软雅黑" panose="020B0503020204020204" pitchFamily="34" charset="-122"/>
            </a:endParaRPr>
          </a:p>
        </p:txBody>
      </p:sp>
      <p:sp>
        <p:nvSpPr>
          <p:cNvPr id="4" name="Content Placeholder 2"/>
          <p:cNvSpPr txBox="1">
            <a:spLocks/>
          </p:cNvSpPr>
          <p:nvPr/>
        </p:nvSpPr>
        <p:spPr>
          <a:xfrm>
            <a:off x="194445" y="932089"/>
            <a:ext cx="8421826" cy="49530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r>
              <a:rPr lang="zh-CN" altLang="en-US" b="1" dirty="0" smtClean="0">
                <a:latin typeface="微软雅黑" panose="020B0503020204020204" pitchFamily="34" charset="-122"/>
                <a:ea typeface="微软雅黑" panose="020B0503020204020204" pitchFamily="34" charset="-122"/>
              </a:rPr>
              <a:t>汇率制度是指一国货币当局对本国汇率变动的基本方式所做的安排或规定。</a:t>
            </a:r>
            <a:r>
              <a:rPr lang="en-US" altLang="zh-CN" dirty="0" smtClean="0">
                <a:latin typeface="微软雅黑" panose="020B0503020204020204" pitchFamily="34" charset="-122"/>
                <a:ea typeface="微软雅黑" panose="020B0503020204020204" pitchFamily="34" charset="-122"/>
              </a:rPr>
              <a:t/>
            </a:r>
            <a:br>
              <a:rPr lang="en-US" altLang="zh-CN" dirty="0" smtClean="0">
                <a:latin typeface="微软雅黑" panose="020B0503020204020204" pitchFamily="34" charset="-122"/>
                <a:ea typeface="微软雅黑" panose="020B0503020204020204" pitchFamily="34" charset="-122"/>
              </a:rPr>
            </a:br>
            <a:r>
              <a:rPr lang="en-US" altLang="zh-CN" dirty="0" smtClean="0">
                <a:latin typeface="微软雅黑" panose="020B0503020204020204" pitchFamily="34" charset="-122"/>
                <a:ea typeface="微软雅黑" panose="020B0503020204020204" pitchFamily="34" charset="-122"/>
              </a:rPr>
              <a:t/>
            </a:r>
            <a:br>
              <a:rPr lang="en-US" altLang="zh-CN" dirty="0" smtClean="0">
                <a:latin typeface="微软雅黑" panose="020B0503020204020204" pitchFamily="34" charset="-122"/>
                <a:ea typeface="微软雅黑" panose="020B0503020204020204" pitchFamily="34" charset="-122"/>
              </a:rPr>
            </a:br>
            <a:r>
              <a:rPr lang="zh-CN" altLang="en-US"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一、汇率制度的种类</a:t>
            </a:r>
            <a:endParaRPr lang="en-US" altLang="zh-CN" b="1" dirty="0" smtClean="0">
              <a:latin typeface="微软雅黑" panose="020B0503020204020204" pitchFamily="34" charset="-122"/>
              <a:ea typeface="微软雅黑" panose="020B0503020204020204" pitchFamily="34" charset="-122"/>
            </a:endParaRPr>
          </a:p>
          <a:p>
            <a:r>
              <a:rPr lang="zh-CN" altLang="en-US" b="1" dirty="0" smtClean="0">
                <a:latin typeface="微软雅黑" panose="020B0503020204020204" pitchFamily="34" charset="-122"/>
                <a:ea typeface="微软雅黑" panose="020B0503020204020204" pitchFamily="34" charset="-122"/>
              </a:rPr>
              <a:t>（一）传统的分类方法</a:t>
            </a:r>
            <a:r>
              <a:rPr lang="en-US" altLang="zh-CN" b="1" dirty="0" smtClean="0">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固定汇率制和浮动汇率制</a:t>
            </a:r>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endParaRPr lang="en-US" altLang="zh-CN" b="1" dirty="0">
              <a:latin typeface="微软雅黑" panose="020B0503020204020204" pitchFamily="34" charset="-122"/>
              <a:ea typeface="微软雅黑" panose="020B0503020204020204" pitchFamily="34" charset="-122"/>
            </a:endParaRPr>
          </a:p>
          <a:p>
            <a:r>
              <a:rPr lang="en-US" altLang="zh-CN" b="1" dirty="0" smtClean="0">
                <a:solidFill>
                  <a:srgbClr val="FF0000"/>
                </a:solidFill>
                <a:latin typeface="微软雅黑" panose="020B0503020204020204" pitchFamily="34" charset="-122"/>
                <a:ea typeface="微软雅黑" panose="020B0503020204020204" pitchFamily="34" charset="-122"/>
              </a:rPr>
              <a:t>1</a:t>
            </a:r>
            <a:r>
              <a:rPr lang="zh-CN" altLang="en-US" b="1" dirty="0" smtClean="0">
                <a:solidFill>
                  <a:srgbClr val="FF0000"/>
                </a:solidFill>
                <a:latin typeface="微软雅黑" panose="020B0503020204020204" pitchFamily="34" charset="-122"/>
                <a:ea typeface="微软雅黑" panose="020B0503020204020204" pitchFamily="34" charset="-122"/>
              </a:rPr>
              <a:t>）固定汇率制</a:t>
            </a:r>
            <a:r>
              <a:rPr lang="zh-CN" altLang="en-US" b="1" dirty="0" smtClean="0">
                <a:latin typeface="微软雅黑" panose="020B0503020204020204" pitchFamily="34" charset="-122"/>
                <a:ea typeface="微软雅黑" panose="020B0503020204020204" pitchFamily="34" charset="-122"/>
              </a:rPr>
              <a:t>是指两国货币的汇率基本固定，汇率的波动幅度被限制在较小的范围内，各国货币当局有义务维持本币币值基本稳定的汇率制度。</a:t>
            </a:r>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endParaRPr lang="en-US" altLang="zh-CN" b="1" dirty="0">
              <a:latin typeface="微软雅黑" panose="020B0503020204020204" pitchFamily="34" charset="-122"/>
              <a:ea typeface="微软雅黑" panose="020B0503020204020204" pitchFamily="34" charset="-122"/>
            </a:endParaRPr>
          </a:p>
        </p:txBody>
      </p:sp>
      <p:sp>
        <p:nvSpPr>
          <p:cNvPr id="5" name="矩形 4"/>
          <p:cNvSpPr/>
          <p:nvPr/>
        </p:nvSpPr>
        <p:spPr>
          <a:xfrm>
            <a:off x="194445" y="3726090"/>
            <a:ext cx="8861773" cy="2308324"/>
          </a:xfrm>
          <a:prstGeom prst="rect">
            <a:avLst/>
          </a:prstGeom>
        </p:spPr>
        <p:txBody>
          <a:bodyPr wrap="square">
            <a:spAutoFit/>
          </a:bodyPr>
          <a:lstStyle/>
          <a:p>
            <a:r>
              <a:rPr lang="en-US" altLang="zh-CN" b="1" dirty="0">
                <a:solidFill>
                  <a:srgbClr val="FF0000"/>
                </a:solidFill>
                <a:latin typeface="微软雅黑" panose="020B0503020204020204" pitchFamily="34" charset="-122"/>
                <a:ea typeface="微软雅黑" panose="020B0503020204020204" pitchFamily="34" charset="-122"/>
              </a:rPr>
              <a:t>2</a:t>
            </a:r>
            <a:r>
              <a:rPr lang="zh-CN" altLang="en-US" b="1" dirty="0">
                <a:solidFill>
                  <a:srgbClr val="FF0000"/>
                </a:solidFill>
                <a:latin typeface="微软雅黑" panose="020B0503020204020204" pitchFamily="34" charset="-122"/>
                <a:ea typeface="微软雅黑" panose="020B0503020204020204" pitchFamily="34" charset="-122"/>
              </a:rPr>
              <a:t>）浮动汇率制</a:t>
            </a:r>
            <a:r>
              <a:rPr lang="zh-CN" altLang="en-US" b="1" dirty="0">
                <a:latin typeface="微软雅黑" panose="020B0503020204020204" pitchFamily="34" charset="-122"/>
                <a:ea typeface="微软雅黑" panose="020B0503020204020204" pitchFamily="34" charset="-122"/>
              </a:rPr>
              <a:t>是指一国货币当局不再规定本国货币与外国货币的比价，也不规定汇率波动的幅度，汇率由外汇市场的供求状况自发决定的一种汇率制度。</a:t>
            </a:r>
            <a:r>
              <a:rPr lang="en-US" altLang="zh-CN" b="1" dirty="0">
                <a:latin typeface="微软雅黑" panose="020B0503020204020204" pitchFamily="34" charset="-122"/>
                <a:ea typeface="微软雅黑" panose="020B0503020204020204" pitchFamily="34" charset="-122"/>
              </a:rPr>
              <a:t/>
            </a:r>
            <a:br>
              <a:rPr lang="en-US" altLang="zh-CN" b="1" dirty="0">
                <a:latin typeface="微软雅黑" panose="020B0503020204020204" pitchFamily="34" charset="-122"/>
                <a:ea typeface="微软雅黑" panose="020B0503020204020204" pitchFamily="34" charset="-122"/>
              </a:rPr>
            </a:br>
            <a:r>
              <a:rPr lang="zh-CN" altLang="en-US" b="1" dirty="0">
                <a:latin typeface="微软雅黑" panose="020B0503020204020204" pitchFamily="34" charset="-122"/>
                <a:ea typeface="微软雅黑" panose="020B0503020204020204" pitchFamily="34" charset="-122"/>
              </a:rPr>
              <a:t>　　按照政府是否对汇率进行干预，</a:t>
            </a:r>
            <a:r>
              <a:rPr lang="zh-CN" altLang="en-US" b="1" dirty="0">
                <a:solidFill>
                  <a:srgbClr val="FF0000"/>
                </a:solidFill>
                <a:latin typeface="微软雅黑" panose="020B0503020204020204" pitchFamily="34" charset="-122"/>
                <a:ea typeface="微软雅黑" panose="020B0503020204020204" pitchFamily="34" charset="-122"/>
              </a:rPr>
              <a:t>浮动汇率制度可分为自由浮动和管理浮动。</a:t>
            </a:r>
            <a:r>
              <a:rPr lang="en-US" altLang="zh-CN" b="1" dirty="0">
                <a:solidFill>
                  <a:srgbClr val="FF0000"/>
                </a:solidFill>
                <a:latin typeface="微软雅黑" panose="020B0503020204020204" pitchFamily="34" charset="-122"/>
                <a:ea typeface="微软雅黑" panose="020B0503020204020204" pitchFamily="34" charset="-122"/>
              </a:rPr>
              <a:t/>
            </a:r>
            <a:br>
              <a:rPr lang="en-US" altLang="zh-CN" b="1" dirty="0">
                <a:solidFill>
                  <a:srgbClr val="FF0000"/>
                </a:solidFill>
                <a:latin typeface="微软雅黑" panose="020B0503020204020204" pitchFamily="34" charset="-122"/>
                <a:ea typeface="微软雅黑" panose="020B0503020204020204" pitchFamily="34" charset="-122"/>
              </a:rPr>
            </a:br>
            <a:r>
              <a:rPr lang="zh-CN" altLang="en-US" b="1" dirty="0">
                <a:latin typeface="微软雅黑" panose="020B0503020204020204" pitchFamily="34" charset="-122"/>
                <a:ea typeface="微软雅黑" panose="020B0503020204020204" pitchFamily="34" charset="-122"/>
              </a:rPr>
              <a:t>　　</a:t>
            </a:r>
            <a:r>
              <a:rPr lang="zh-CN" altLang="en-US" b="1" dirty="0">
                <a:solidFill>
                  <a:srgbClr val="FF0000"/>
                </a:solidFill>
                <a:latin typeface="微软雅黑" panose="020B0503020204020204" pitchFamily="34" charset="-122"/>
                <a:ea typeface="微软雅黑" panose="020B0503020204020204" pitchFamily="34" charset="-122"/>
              </a:rPr>
              <a:t>自由浮动又称为清洁浮动</a:t>
            </a:r>
            <a:r>
              <a:rPr lang="zh-CN" altLang="en-US" b="1" dirty="0">
                <a:latin typeface="微软雅黑" panose="020B0503020204020204" pitchFamily="34" charset="-122"/>
                <a:ea typeface="微软雅黑" panose="020B0503020204020204" pitchFamily="34" charset="-122"/>
              </a:rPr>
              <a:t>，是指货币当局不对外汇市场进行任何干预，完全由外汇市场供求决定本国货币汇率的涨落。</a:t>
            </a:r>
            <a:r>
              <a:rPr lang="en-US" altLang="zh-CN" b="1" dirty="0">
                <a:latin typeface="微软雅黑" panose="020B0503020204020204" pitchFamily="34" charset="-122"/>
                <a:ea typeface="微软雅黑" panose="020B0503020204020204" pitchFamily="34" charset="-122"/>
              </a:rPr>
              <a:t/>
            </a:r>
            <a:br>
              <a:rPr lang="en-US" altLang="zh-CN" b="1" dirty="0">
                <a:latin typeface="微软雅黑" panose="020B0503020204020204" pitchFamily="34" charset="-122"/>
                <a:ea typeface="微软雅黑" panose="020B0503020204020204" pitchFamily="34" charset="-122"/>
              </a:rPr>
            </a:br>
            <a:r>
              <a:rPr lang="zh-CN" altLang="en-US" b="1" dirty="0">
                <a:solidFill>
                  <a:srgbClr val="FF0000"/>
                </a:solidFill>
                <a:latin typeface="微软雅黑" panose="020B0503020204020204" pitchFamily="34" charset="-122"/>
                <a:ea typeface="微软雅黑" panose="020B0503020204020204" pitchFamily="34" charset="-122"/>
              </a:rPr>
              <a:t>　　管理浮动又称为肮脏浮动，</a:t>
            </a:r>
            <a:r>
              <a:rPr lang="zh-CN" altLang="en-US" b="1" dirty="0">
                <a:latin typeface="微软雅黑" panose="020B0503020204020204" pitchFamily="34" charset="-122"/>
                <a:ea typeface="微软雅黑" panose="020B0503020204020204" pitchFamily="34" charset="-122"/>
              </a:rPr>
              <a:t>是指货币当局按照本国经济利益的需要，干预外汇市场，使汇率朝有利于本国的方向浮动。</a:t>
            </a:r>
            <a:r>
              <a:rPr lang="en-US" altLang="zh-CN" b="1" dirty="0">
                <a:latin typeface="微软雅黑" panose="020B0503020204020204" pitchFamily="34" charset="-122"/>
                <a:ea typeface="微软雅黑" panose="020B0503020204020204" pitchFamily="34" charset="-122"/>
              </a:rPr>
              <a:t/>
            </a:r>
            <a:br>
              <a:rPr lang="en-US" altLang="zh-CN" b="1" dirty="0">
                <a:latin typeface="微软雅黑" panose="020B0503020204020204" pitchFamily="34" charset="-122"/>
                <a:ea typeface="微软雅黑" panose="020B0503020204020204" pitchFamily="34" charset="-122"/>
              </a:rPr>
            </a:br>
            <a:endParaRPr lang="en-US" altLang="zh-CN"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352642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A24B717B-1CCA-4998-B427-9669F86BA2F0}" type="slidenum">
              <a:rPr lang="en-US" altLang="zh-CN" smtClean="0"/>
              <a:pPr/>
              <a:t>43</a:t>
            </a:fld>
            <a:endParaRPr lang="en-US" altLang="zh-CN"/>
          </a:p>
        </p:txBody>
      </p:sp>
      <p:sp>
        <p:nvSpPr>
          <p:cNvPr id="3" name="Content Placeholder 2"/>
          <p:cNvSpPr txBox="1">
            <a:spLocks/>
          </p:cNvSpPr>
          <p:nvPr/>
        </p:nvSpPr>
        <p:spPr>
          <a:xfrm>
            <a:off x="425900" y="1165704"/>
            <a:ext cx="8442055" cy="49530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r>
              <a:rPr lang="zh-CN" altLang="en-US" b="1" dirty="0" smtClean="0">
                <a:latin typeface="微软雅黑" panose="020B0503020204020204" pitchFamily="34" charset="-122"/>
                <a:ea typeface="微软雅黑" panose="020B0503020204020204" pitchFamily="34" charset="-122"/>
              </a:rPr>
              <a:t>　　（二）国际货币基金组织的分类方法</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八种类型</a:t>
            </a:r>
            <a:r>
              <a:rPr lang="en-US" altLang="zh-CN" b="1" dirty="0" smtClean="0">
                <a:latin typeface="微软雅黑" panose="020B0503020204020204" pitchFamily="34" charset="-122"/>
                <a:ea typeface="微软雅黑" panose="020B0503020204020204" pitchFamily="34" charset="-122"/>
              </a:rPr>
              <a:t> </a:t>
            </a:r>
            <a:endParaRPr lang="en-US" altLang="zh-CN" b="1" dirty="0">
              <a:latin typeface="微软雅黑" panose="020B0503020204020204" pitchFamily="34" charset="-122"/>
              <a:ea typeface="微软雅黑" panose="020B0503020204020204" pitchFamily="34" charset="-122"/>
            </a:endParaRPr>
          </a:p>
          <a:p>
            <a:r>
              <a:rPr lang="zh-CN" altLang="en-US" b="1" dirty="0" smtClean="0">
                <a:latin typeface="微软雅黑" panose="020B0503020204020204" pitchFamily="34" charset="-122"/>
                <a:ea typeface="微软雅黑" panose="020B0503020204020204" pitchFamily="34" charset="-122"/>
              </a:rPr>
              <a:t>　　</a:t>
            </a:r>
            <a:endParaRPr lang="en-US" altLang="zh-CN" b="1" dirty="0" smtClean="0">
              <a:latin typeface="微软雅黑" panose="020B0503020204020204" pitchFamily="34" charset="-122"/>
              <a:ea typeface="微软雅黑" panose="020B0503020204020204" pitchFamily="34" charset="-122"/>
            </a:endParaRPr>
          </a:p>
          <a:p>
            <a:r>
              <a:rPr lang="en-US" altLang="zh-CN" b="1" dirty="0" smtClean="0">
                <a:latin typeface="微软雅黑" panose="020B0503020204020204" pitchFamily="34" charset="-122"/>
                <a:ea typeface="微软雅黑" panose="020B0503020204020204" pitchFamily="34" charset="-122"/>
              </a:rPr>
              <a:t>1</a:t>
            </a:r>
            <a:r>
              <a:rPr lang="zh-CN" altLang="en-US" b="1" dirty="0" smtClean="0">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无独立法定货币的汇率安排</a:t>
            </a:r>
            <a:r>
              <a:rPr lang="en-US" altLang="zh-CN" b="1" dirty="0" smtClean="0">
                <a:solidFill>
                  <a:srgbClr val="FF0000"/>
                </a:solidFill>
                <a:latin typeface="微软雅黑" panose="020B0503020204020204" pitchFamily="34" charset="-122"/>
                <a:ea typeface="微软雅黑" panose="020B0503020204020204" pitchFamily="34" charset="-122"/>
              </a:rPr>
              <a:t/>
            </a:r>
            <a:br>
              <a:rPr lang="en-US" altLang="zh-CN" b="1" dirty="0" smtClean="0">
                <a:solidFill>
                  <a:srgbClr val="FF0000"/>
                </a:solidFill>
                <a:latin typeface="微软雅黑" panose="020B0503020204020204" pitchFamily="34" charset="-122"/>
                <a:ea typeface="微软雅黑" panose="020B0503020204020204" pitchFamily="34" charset="-122"/>
              </a:rPr>
            </a:br>
            <a:r>
              <a:rPr lang="zh-CN" altLang="en-US" b="1" dirty="0" smtClean="0">
                <a:latin typeface="微软雅黑" panose="020B0503020204020204" pitchFamily="34" charset="-122"/>
                <a:ea typeface="微软雅黑" panose="020B0503020204020204" pitchFamily="34" charset="-122"/>
              </a:rPr>
              <a:t>　　即一国将另一国货币作为唯一法定货币在本国流通，或一国属于货币联盟的成员，与联盟中其他成员共用同一种法定货币。</a:t>
            </a:r>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r>
              <a:rPr lang="en-US" altLang="zh-CN" b="1" dirty="0" smtClean="0">
                <a:latin typeface="微软雅黑" panose="020B0503020204020204" pitchFamily="34" charset="-122"/>
                <a:ea typeface="微软雅黑" panose="020B0503020204020204" pitchFamily="34" charset="-122"/>
              </a:rPr>
              <a:t>2</a:t>
            </a:r>
            <a:r>
              <a:rPr lang="zh-CN" altLang="en-US" b="1" dirty="0" smtClean="0">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货币局</a:t>
            </a:r>
            <a:r>
              <a:rPr lang="zh-CN" altLang="en-US" b="1" dirty="0" smtClean="0">
                <a:solidFill>
                  <a:srgbClr val="FF0000"/>
                </a:solidFill>
                <a:latin typeface="微软雅黑" panose="020B0503020204020204" pitchFamily="34" charset="-122"/>
                <a:ea typeface="微软雅黑" panose="020B0503020204020204" pitchFamily="34" charset="-122"/>
              </a:rPr>
              <a:t>制度</a:t>
            </a:r>
            <a:endParaRPr lang="en-US" altLang="zh-CN" b="1" dirty="0" smtClean="0">
              <a:latin typeface="微软雅黑" panose="020B0503020204020204" pitchFamily="34" charset="-122"/>
              <a:ea typeface="微软雅黑" panose="020B0503020204020204" pitchFamily="34" charset="-122"/>
            </a:endParaRPr>
          </a:p>
          <a:p>
            <a:r>
              <a:rPr lang="en-US" altLang="zh-CN" b="1" dirty="0">
                <a:latin typeface="微软雅黑" panose="020B0503020204020204" pitchFamily="34" charset="-122"/>
                <a:ea typeface="微软雅黑" panose="020B0503020204020204" pitchFamily="34" charset="-122"/>
              </a:rPr>
              <a:t> </a:t>
            </a:r>
            <a:r>
              <a:rPr lang="en-US" altLang="zh-CN"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即</a:t>
            </a:r>
            <a:r>
              <a:rPr lang="zh-CN" altLang="en-US" b="1" dirty="0" smtClean="0">
                <a:latin typeface="微软雅黑" panose="020B0503020204020204" pitchFamily="34" charset="-122"/>
                <a:ea typeface="微软雅黑" panose="020B0503020204020204" pitchFamily="34" charset="-122"/>
              </a:rPr>
              <a:t>一国货币当局从法律上隐含地承诺本国货币按固定汇率兑换某种特定的外币，同时通过对货币发行权限的限制来保证履行法定承诺。</a:t>
            </a:r>
            <a:endParaRPr lang="en-US" altLang="zh-CN" b="1" dirty="0" smtClean="0">
              <a:latin typeface="微软雅黑" panose="020B0503020204020204" pitchFamily="34" charset="-122"/>
              <a:ea typeface="微软雅黑" panose="020B0503020204020204" pitchFamily="34" charset="-122"/>
            </a:endParaRPr>
          </a:p>
          <a:p>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）其他传统的固定盯住制。</a:t>
            </a:r>
            <a:r>
              <a:rPr lang="en-US" altLang="zh-CN" b="1" dirty="0">
                <a:latin typeface="微软雅黑" panose="020B0503020204020204" pitchFamily="34" charset="-122"/>
                <a:ea typeface="微软雅黑" panose="020B0503020204020204" pitchFamily="34" charset="-122"/>
              </a:rPr>
              <a:t/>
            </a:r>
            <a:br>
              <a:rPr lang="en-US" altLang="zh-CN" b="1" dirty="0">
                <a:latin typeface="微软雅黑" panose="020B0503020204020204" pitchFamily="34" charset="-122"/>
                <a:ea typeface="微软雅黑" panose="020B0503020204020204" pitchFamily="34" charset="-122"/>
              </a:rPr>
            </a:br>
            <a:r>
              <a:rPr lang="en-US" altLang="zh-CN" b="1" dirty="0" smtClean="0">
                <a:latin typeface="微软雅黑" panose="020B0503020204020204" pitchFamily="34" charset="-122"/>
                <a:ea typeface="微软雅黑" panose="020B0503020204020204" pitchFamily="34" charset="-122"/>
              </a:rPr>
              <a:t>4</a:t>
            </a:r>
            <a:r>
              <a:rPr lang="zh-CN" altLang="en-US" b="1" dirty="0">
                <a:latin typeface="微软雅黑" panose="020B0503020204020204" pitchFamily="34" charset="-122"/>
                <a:ea typeface="微软雅黑" panose="020B0503020204020204" pitchFamily="34" charset="-122"/>
              </a:rPr>
              <a:t>）平行盯住的汇率安排</a:t>
            </a:r>
            <a:r>
              <a:rPr lang="en-US" altLang="zh-CN" b="1" dirty="0">
                <a:latin typeface="微软雅黑" panose="020B0503020204020204" pitchFamily="34" charset="-122"/>
                <a:ea typeface="微软雅黑" panose="020B0503020204020204" pitchFamily="34" charset="-122"/>
              </a:rPr>
              <a:t/>
            </a:r>
            <a:br>
              <a:rPr lang="en-US" altLang="zh-CN" b="1" dirty="0">
                <a:latin typeface="微软雅黑" panose="020B0503020204020204" pitchFamily="34" charset="-122"/>
                <a:ea typeface="微软雅黑" panose="020B0503020204020204" pitchFamily="34" charset="-122"/>
              </a:rPr>
            </a:br>
            <a:r>
              <a:rPr lang="en-US" altLang="zh-CN" b="1" dirty="0" smtClean="0">
                <a:latin typeface="微软雅黑" panose="020B0503020204020204" pitchFamily="34" charset="-122"/>
                <a:ea typeface="微软雅黑" panose="020B0503020204020204" pitchFamily="34" charset="-122"/>
              </a:rPr>
              <a:t>5</a:t>
            </a:r>
            <a:r>
              <a:rPr lang="zh-CN" altLang="en-US" b="1" dirty="0">
                <a:latin typeface="微软雅黑" panose="020B0503020204020204" pitchFamily="34" charset="-122"/>
                <a:ea typeface="微软雅黑" panose="020B0503020204020204" pitchFamily="34" charset="-122"/>
              </a:rPr>
              <a:t>）爬行盯住汇率安排</a:t>
            </a:r>
            <a:r>
              <a:rPr lang="en-US" altLang="zh-CN" b="1" dirty="0">
                <a:latin typeface="微软雅黑" panose="020B0503020204020204" pitchFamily="34" charset="-122"/>
                <a:ea typeface="微软雅黑" panose="020B0503020204020204" pitchFamily="34" charset="-122"/>
              </a:rPr>
              <a:t/>
            </a:r>
            <a:br>
              <a:rPr lang="en-US" altLang="zh-CN" b="1" dirty="0">
                <a:latin typeface="微软雅黑" panose="020B0503020204020204" pitchFamily="34" charset="-122"/>
                <a:ea typeface="微软雅黑" panose="020B0503020204020204" pitchFamily="34" charset="-122"/>
              </a:rPr>
            </a:br>
            <a:r>
              <a:rPr lang="en-US" altLang="zh-CN" b="1" dirty="0" smtClean="0">
                <a:latin typeface="微软雅黑" panose="020B0503020204020204" pitchFamily="34" charset="-122"/>
                <a:ea typeface="微软雅黑" panose="020B0503020204020204" pitchFamily="34" charset="-122"/>
              </a:rPr>
              <a:t>6</a:t>
            </a:r>
            <a:r>
              <a:rPr lang="zh-CN" altLang="en-US" b="1" dirty="0">
                <a:latin typeface="微软雅黑" panose="020B0503020204020204" pitchFamily="34" charset="-122"/>
                <a:ea typeface="微软雅黑" panose="020B0503020204020204" pitchFamily="34" charset="-122"/>
              </a:rPr>
              <a:t>）爬行带内的浮动汇率安排</a:t>
            </a:r>
            <a:r>
              <a:rPr lang="en-US" altLang="zh-CN" b="1" dirty="0">
                <a:latin typeface="微软雅黑" panose="020B0503020204020204" pitchFamily="34" charset="-122"/>
                <a:ea typeface="微软雅黑" panose="020B0503020204020204" pitchFamily="34" charset="-122"/>
              </a:rPr>
              <a:t/>
            </a:r>
            <a:br>
              <a:rPr lang="en-US" altLang="zh-CN" b="1" dirty="0">
                <a:latin typeface="微软雅黑" panose="020B0503020204020204" pitchFamily="34" charset="-122"/>
                <a:ea typeface="微软雅黑" panose="020B0503020204020204" pitchFamily="34" charset="-122"/>
              </a:rPr>
            </a:br>
            <a:r>
              <a:rPr lang="en-US" altLang="zh-CN" b="1" dirty="0" smtClean="0">
                <a:latin typeface="微软雅黑" panose="020B0503020204020204" pitchFamily="34" charset="-122"/>
                <a:ea typeface="微软雅黑" panose="020B0503020204020204" pitchFamily="34" charset="-122"/>
              </a:rPr>
              <a:t>7</a:t>
            </a:r>
            <a:r>
              <a:rPr lang="zh-CN" altLang="en-US" b="1" dirty="0">
                <a:latin typeface="微软雅黑" panose="020B0503020204020204" pitchFamily="34" charset="-122"/>
                <a:ea typeface="微软雅黑" panose="020B0503020204020204" pitchFamily="34" charset="-122"/>
              </a:rPr>
              <a:t>）不事先公布汇率干预方式的管理浮动制</a:t>
            </a:r>
            <a:r>
              <a:rPr lang="en-US" altLang="zh-CN" b="1" dirty="0">
                <a:latin typeface="微软雅黑" panose="020B0503020204020204" pitchFamily="34" charset="-122"/>
                <a:ea typeface="微软雅黑" panose="020B0503020204020204" pitchFamily="34" charset="-122"/>
              </a:rPr>
              <a:t/>
            </a:r>
            <a:br>
              <a:rPr lang="en-US" altLang="zh-CN" b="1" dirty="0">
                <a:latin typeface="微软雅黑" panose="020B0503020204020204" pitchFamily="34" charset="-122"/>
                <a:ea typeface="微软雅黑" panose="020B0503020204020204" pitchFamily="34" charset="-122"/>
              </a:rPr>
            </a:br>
            <a:r>
              <a:rPr lang="en-US" altLang="zh-CN" b="1" dirty="0" smtClean="0">
                <a:latin typeface="微软雅黑" panose="020B0503020204020204" pitchFamily="34" charset="-122"/>
                <a:ea typeface="微软雅黑" panose="020B0503020204020204" pitchFamily="34" charset="-122"/>
              </a:rPr>
              <a:t>8</a:t>
            </a:r>
            <a:r>
              <a:rPr lang="zh-CN" altLang="en-US" b="1" dirty="0">
                <a:latin typeface="微软雅黑" panose="020B0503020204020204" pitchFamily="34" charset="-122"/>
                <a:ea typeface="微软雅黑" panose="020B0503020204020204" pitchFamily="34" charset="-122"/>
              </a:rPr>
              <a:t>）浮动汇率制</a:t>
            </a:r>
            <a:endParaRPr lang="en-US" altLang="zh-CN" b="1" dirty="0">
              <a:latin typeface="微软雅黑" panose="020B0503020204020204" pitchFamily="34" charset="-122"/>
              <a:ea typeface="微软雅黑" panose="020B0503020204020204" pitchFamily="34" charset="-122"/>
            </a:endParaRPr>
          </a:p>
        </p:txBody>
      </p:sp>
      <p:sp>
        <p:nvSpPr>
          <p:cNvPr id="5" name="Title 1"/>
          <p:cNvSpPr txBox="1">
            <a:spLocks/>
          </p:cNvSpPr>
          <p:nvPr/>
        </p:nvSpPr>
        <p:spPr>
          <a:xfrm>
            <a:off x="516777" y="236658"/>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800" b="1" smtClean="0">
                <a:latin typeface="微软雅黑" panose="020B0503020204020204" pitchFamily="34" charset="-122"/>
                <a:ea typeface="微软雅黑" panose="020B0503020204020204" pitchFamily="34" charset="-122"/>
              </a:rPr>
              <a:t>第四节　汇率制度</a:t>
            </a:r>
            <a:r>
              <a:rPr lang="en-US" altLang="zh-CN" sz="2800" b="1" smtClean="0">
                <a:latin typeface="微软雅黑" panose="020B0503020204020204" pitchFamily="34" charset="-122"/>
                <a:ea typeface="微软雅黑" panose="020B0503020204020204" pitchFamily="34" charset="-122"/>
              </a:rPr>
              <a:t> </a:t>
            </a:r>
            <a:endParaRPr lang="en-US" altLang="zh-CN" sz="2800" b="1">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237669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A24B717B-1CCA-4998-B427-9669F86BA2F0}" type="slidenum">
              <a:rPr lang="en-US" altLang="zh-CN" smtClean="0"/>
              <a:pPr/>
              <a:t>44</a:t>
            </a:fld>
            <a:endParaRPr lang="en-US" altLang="zh-CN"/>
          </a:p>
        </p:txBody>
      </p:sp>
      <p:sp>
        <p:nvSpPr>
          <p:cNvPr id="3" name="Content Placeholder 2"/>
          <p:cNvSpPr txBox="1">
            <a:spLocks/>
          </p:cNvSpPr>
          <p:nvPr/>
        </p:nvSpPr>
        <p:spPr>
          <a:xfrm>
            <a:off x="0" y="760263"/>
            <a:ext cx="9118121" cy="49530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pPr>
              <a:lnSpc>
                <a:spcPct val="150000"/>
              </a:lnSpc>
            </a:pPr>
            <a:r>
              <a:rPr lang="zh-CN" altLang="en-US" b="1" dirty="0" smtClean="0">
                <a:latin typeface="微软雅黑" panose="020B0503020204020204" pitchFamily="34" charset="-122"/>
                <a:ea typeface="微软雅黑" panose="020B0503020204020204" pitchFamily="34" charset="-122"/>
              </a:rPr>
              <a:t>二、汇率制度的比较与选择</a:t>
            </a:r>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r>
              <a:rPr lang="zh-CN" altLang="en-US" b="1" dirty="0" smtClean="0">
                <a:latin typeface="微软雅黑" panose="020B0503020204020204" pitchFamily="34" charset="-122"/>
                <a:ea typeface="微软雅黑" panose="020B0503020204020204" pitchFamily="34" charset="-122"/>
              </a:rPr>
              <a:t>　　</a:t>
            </a:r>
            <a:r>
              <a:rPr lang="en-US" altLang="zh-CN" b="1" dirty="0" smtClean="0">
                <a:latin typeface="微软雅黑" panose="020B0503020204020204" pitchFamily="34" charset="-122"/>
                <a:ea typeface="微软雅黑" panose="020B0503020204020204" pitchFamily="34" charset="-122"/>
              </a:rPr>
              <a:t>1.</a:t>
            </a:r>
            <a:r>
              <a:rPr lang="zh-CN" altLang="en-US" b="1" dirty="0" smtClean="0">
                <a:latin typeface="微软雅黑" panose="020B0503020204020204" pitchFamily="34" charset="-122"/>
                <a:ea typeface="微软雅黑" panose="020B0503020204020204" pitchFamily="34" charset="-122"/>
              </a:rPr>
              <a:t>两种汇率制度的比较</a:t>
            </a:r>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r>
              <a:rPr lang="zh-CN" altLang="en-US" b="1" dirty="0" smtClean="0">
                <a:solidFill>
                  <a:srgbClr val="FF0000"/>
                </a:solidFill>
                <a:latin typeface="微软雅黑" panose="020B0503020204020204" pitchFamily="34" charset="-122"/>
                <a:ea typeface="微软雅黑" panose="020B0503020204020204" pitchFamily="34" charset="-122"/>
              </a:rPr>
              <a:t>　　浮动汇率制度的优点：</a:t>
            </a:r>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r>
              <a:rPr lang="zh-CN" altLang="en-US" b="1" dirty="0" smtClean="0">
                <a:latin typeface="微软雅黑" panose="020B0503020204020204" pitchFamily="34" charset="-122"/>
                <a:ea typeface="微软雅黑" panose="020B0503020204020204" pitchFamily="34" charset="-122"/>
              </a:rPr>
              <a:t>　　</a:t>
            </a:r>
            <a:r>
              <a:rPr lang="en-US" altLang="zh-CN" b="1" dirty="0" smtClean="0">
                <a:latin typeface="微软雅黑" panose="020B0503020204020204" pitchFamily="34" charset="-122"/>
                <a:ea typeface="微软雅黑" panose="020B0503020204020204" pitchFamily="34" charset="-122"/>
              </a:rPr>
              <a:t>1</a:t>
            </a:r>
            <a:r>
              <a:rPr lang="zh-CN" altLang="en-US" b="1" dirty="0" smtClean="0">
                <a:latin typeface="微软雅黑" panose="020B0503020204020204" pitchFamily="34" charset="-122"/>
                <a:ea typeface="微软雅黑" panose="020B0503020204020204" pitchFamily="34" charset="-122"/>
              </a:rPr>
              <a:t>）浮动汇率制度下，汇率杠杆对</a:t>
            </a:r>
            <a:r>
              <a:rPr lang="zh-CN" altLang="en-US" b="1" dirty="0" smtClean="0">
                <a:solidFill>
                  <a:srgbClr val="FF0000"/>
                </a:solidFill>
                <a:latin typeface="微软雅黑" panose="020B0503020204020204" pitchFamily="34" charset="-122"/>
                <a:ea typeface="微软雅黑" panose="020B0503020204020204" pitchFamily="34" charset="-122"/>
              </a:rPr>
              <a:t>国际收支可以起到自动调节作用，</a:t>
            </a:r>
            <a:r>
              <a:rPr lang="zh-CN" altLang="en-US" b="1" dirty="0" smtClean="0">
                <a:latin typeface="微软雅黑" panose="020B0503020204020204" pitchFamily="34" charset="-122"/>
                <a:ea typeface="微软雅黑" panose="020B0503020204020204" pitchFamily="34" charset="-122"/>
              </a:rPr>
              <a:t>而且可以避免因汇率剧烈变动而导致经济随之发生剧烈波动。</a:t>
            </a:r>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r>
              <a:rPr lang="zh-CN" altLang="en-US" b="1" dirty="0" smtClean="0">
                <a:latin typeface="微软雅黑" panose="020B0503020204020204" pitchFamily="34" charset="-122"/>
                <a:ea typeface="微软雅黑" panose="020B0503020204020204" pitchFamily="34" charset="-122"/>
              </a:rPr>
              <a:t>　　</a:t>
            </a:r>
            <a:r>
              <a:rPr lang="en-US" altLang="zh-CN" b="1" dirty="0" smtClean="0">
                <a:latin typeface="微软雅黑" panose="020B0503020204020204" pitchFamily="34" charset="-122"/>
                <a:ea typeface="微软雅黑" panose="020B0503020204020204" pitchFamily="34" charset="-122"/>
              </a:rPr>
              <a:t>2</a:t>
            </a:r>
            <a:r>
              <a:rPr lang="zh-CN" altLang="en-US" b="1" dirty="0" smtClean="0">
                <a:latin typeface="微软雅黑" panose="020B0503020204020204" pitchFamily="34" charset="-122"/>
                <a:ea typeface="微软雅黑" panose="020B0503020204020204" pitchFamily="34" charset="-122"/>
              </a:rPr>
              <a:t>）浮动汇率制降低</a:t>
            </a:r>
            <a:r>
              <a:rPr lang="zh-CN" altLang="en-US" b="1" dirty="0" smtClean="0">
                <a:solidFill>
                  <a:srgbClr val="FF0000"/>
                </a:solidFill>
                <a:latin typeface="微软雅黑" panose="020B0503020204020204" pitchFamily="34" charset="-122"/>
                <a:ea typeface="微软雅黑" panose="020B0503020204020204" pitchFamily="34" charset="-122"/>
              </a:rPr>
              <a:t>了国际游资对一国汇率冲击的风险。</a:t>
            </a:r>
            <a:r>
              <a:rPr lang="en-US" altLang="zh-CN" b="1" dirty="0" smtClean="0">
                <a:solidFill>
                  <a:srgbClr val="FF0000"/>
                </a:solidFill>
                <a:latin typeface="微软雅黑" panose="020B0503020204020204" pitchFamily="34" charset="-122"/>
                <a:ea typeface="微软雅黑" panose="020B0503020204020204" pitchFamily="34" charset="-122"/>
              </a:rPr>
              <a:t/>
            </a:r>
            <a:br>
              <a:rPr lang="en-US" altLang="zh-CN" b="1" dirty="0" smtClean="0">
                <a:solidFill>
                  <a:srgbClr val="FF0000"/>
                </a:solidFill>
                <a:latin typeface="微软雅黑" panose="020B0503020204020204" pitchFamily="34" charset="-122"/>
                <a:ea typeface="微软雅黑" panose="020B0503020204020204" pitchFamily="34" charset="-122"/>
              </a:rPr>
            </a:br>
            <a:r>
              <a:rPr lang="zh-CN" altLang="en-US" b="1" dirty="0" smtClean="0">
                <a:latin typeface="微软雅黑" panose="020B0503020204020204" pitchFamily="34" charset="-122"/>
                <a:ea typeface="微软雅黑" panose="020B0503020204020204" pitchFamily="34" charset="-122"/>
              </a:rPr>
              <a:t>　　</a:t>
            </a:r>
            <a:r>
              <a:rPr lang="en-US" altLang="zh-CN" b="1" dirty="0" smtClean="0">
                <a:latin typeface="微软雅黑" panose="020B0503020204020204" pitchFamily="34" charset="-122"/>
                <a:ea typeface="微软雅黑" panose="020B0503020204020204" pitchFamily="34" charset="-122"/>
              </a:rPr>
              <a:t>3</a:t>
            </a:r>
            <a:r>
              <a:rPr lang="zh-CN" altLang="en-US" b="1" dirty="0" smtClean="0">
                <a:latin typeface="微软雅黑" panose="020B0503020204020204" pitchFamily="34" charset="-122"/>
                <a:ea typeface="微软雅黑" panose="020B0503020204020204" pitchFamily="34" charset="-122"/>
              </a:rPr>
              <a:t>）浮动汇率制下</a:t>
            </a:r>
            <a:r>
              <a:rPr lang="zh-CN" altLang="en-US" b="1" dirty="0" smtClean="0">
                <a:solidFill>
                  <a:srgbClr val="FF0000"/>
                </a:solidFill>
                <a:latin typeface="微软雅黑" panose="020B0503020204020204" pitchFamily="34" charset="-122"/>
                <a:ea typeface="微软雅黑" panose="020B0503020204020204" pitchFamily="34" charset="-122"/>
              </a:rPr>
              <a:t>一国的货币政策具有自主性。</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4" name="矩形 3"/>
          <p:cNvSpPr/>
          <p:nvPr/>
        </p:nvSpPr>
        <p:spPr>
          <a:xfrm>
            <a:off x="146649" y="4279066"/>
            <a:ext cx="8591910" cy="1938992"/>
          </a:xfrm>
          <a:prstGeom prst="rect">
            <a:avLst/>
          </a:prstGeom>
        </p:spPr>
        <p:txBody>
          <a:bodyPr wrap="square">
            <a:spAutoFit/>
          </a:bodyPr>
          <a:lstStyle/>
          <a:p>
            <a:r>
              <a:rPr lang="zh-CN" altLang="en-US" sz="2000" b="1" dirty="0" smtClean="0">
                <a:solidFill>
                  <a:srgbClr val="FF0000"/>
                </a:solidFill>
                <a:latin typeface="微软雅黑" panose="020B0503020204020204" pitchFamily="34" charset="-122"/>
                <a:ea typeface="微软雅黑" panose="020B0503020204020204" pitchFamily="34" charset="-122"/>
              </a:rPr>
              <a:t>   浮动汇率</a:t>
            </a:r>
            <a:r>
              <a:rPr lang="zh-CN" altLang="en-US" sz="2000" b="1" dirty="0">
                <a:solidFill>
                  <a:srgbClr val="FF0000"/>
                </a:solidFill>
                <a:latin typeface="微软雅黑" panose="020B0503020204020204" pitchFamily="34" charset="-122"/>
                <a:ea typeface="微软雅黑" panose="020B0503020204020204" pitchFamily="34" charset="-122"/>
              </a:rPr>
              <a:t>制度的缺点：</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
            </a:r>
            <a:b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b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）国际贸易和投资的汇率</a:t>
            </a:r>
            <a:r>
              <a:rPr lang="zh-CN" altLang="en-US" sz="2000" b="1" dirty="0">
                <a:solidFill>
                  <a:srgbClr val="FF0000"/>
                </a:solidFill>
                <a:latin typeface="微软雅黑" panose="020B0503020204020204" pitchFamily="34" charset="-122"/>
                <a:ea typeface="微软雅黑" panose="020B0503020204020204" pitchFamily="34" charset="-122"/>
              </a:rPr>
              <a:t>风险较大，</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不利于国际贸易和投资的发展。</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
            </a:r>
            <a:b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b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）浮动汇率制下的</a:t>
            </a:r>
            <a:r>
              <a:rPr lang="zh-CN" altLang="en-US" sz="2000" b="1" dirty="0">
                <a:solidFill>
                  <a:srgbClr val="FF0000"/>
                </a:solidFill>
                <a:latin typeface="微软雅黑" panose="020B0503020204020204" pitchFamily="34" charset="-122"/>
                <a:ea typeface="微软雅黑" panose="020B0503020204020204" pitchFamily="34" charset="-122"/>
              </a:rPr>
              <a:t>投机行为一般不具有稳定性</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。投机者在非理性心理的支配下做出的投机行为会加大汇率的波动</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
            </a:r>
            <a:b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b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）浮动汇率制下中央银行</a:t>
            </a:r>
            <a:r>
              <a:rPr lang="zh-CN" altLang="en-US" sz="2000" b="1" dirty="0">
                <a:solidFill>
                  <a:srgbClr val="FF0000"/>
                </a:solidFill>
                <a:latin typeface="微软雅黑" panose="020B0503020204020204" pitchFamily="34" charset="-122"/>
                <a:ea typeface="微软雅黑" panose="020B0503020204020204" pitchFamily="34" charset="-122"/>
              </a:rPr>
              <a:t>可能会滥用货币政策，造成国际经济秩序的混乱</a:t>
            </a:r>
            <a:endParaRPr lang="en-US" altLang="zh-CN" sz="2000" b="1" dirty="0">
              <a:solidFill>
                <a:srgbClr val="FF0000"/>
              </a:solidFill>
              <a:latin typeface="微软雅黑" panose="020B0503020204020204" pitchFamily="34" charset="-122"/>
              <a:ea typeface="微软雅黑" panose="020B0503020204020204" pitchFamily="34" charset="-122"/>
            </a:endParaRPr>
          </a:p>
        </p:txBody>
      </p:sp>
      <p:sp>
        <p:nvSpPr>
          <p:cNvPr id="5" name="Title 1"/>
          <p:cNvSpPr txBox="1">
            <a:spLocks/>
          </p:cNvSpPr>
          <p:nvPr/>
        </p:nvSpPr>
        <p:spPr>
          <a:xfrm>
            <a:off x="516777" y="236658"/>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800" b="1" dirty="0" smtClean="0">
                <a:latin typeface="微软雅黑" panose="020B0503020204020204" pitchFamily="34" charset="-122"/>
                <a:ea typeface="微软雅黑" panose="020B0503020204020204" pitchFamily="34" charset="-122"/>
              </a:rPr>
              <a:t>第四节　汇率制度</a:t>
            </a:r>
            <a:r>
              <a:rPr lang="en-US" altLang="zh-CN" sz="2800" b="1" dirty="0" smtClean="0">
                <a:latin typeface="微软雅黑" panose="020B0503020204020204" pitchFamily="34" charset="-122"/>
                <a:ea typeface="微软雅黑" panose="020B0503020204020204" pitchFamily="34" charset="-122"/>
              </a:rPr>
              <a:t> </a:t>
            </a:r>
            <a:endParaRPr lang="en-US" altLang="zh-CN"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613383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A24B717B-1CCA-4998-B427-9669F86BA2F0}" type="slidenum">
              <a:rPr lang="en-US" altLang="zh-CN" smtClean="0"/>
              <a:pPr/>
              <a:t>45</a:t>
            </a:fld>
            <a:endParaRPr lang="en-US" altLang="zh-CN"/>
          </a:p>
        </p:txBody>
      </p:sp>
      <p:sp>
        <p:nvSpPr>
          <p:cNvPr id="3" name="Content Placeholder 2"/>
          <p:cNvSpPr txBox="1">
            <a:spLocks/>
          </p:cNvSpPr>
          <p:nvPr/>
        </p:nvSpPr>
        <p:spPr>
          <a:xfrm>
            <a:off x="227493" y="1105320"/>
            <a:ext cx="8493813" cy="49530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r>
              <a:rPr lang="en-US" altLang="zh-CN" b="1" dirty="0" smtClean="0">
                <a:latin typeface="微软雅黑" panose="020B0503020204020204" pitchFamily="34" charset="-122"/>
                <a:ea typeface="微软雅黑" panose="020B0503020204020204" pitchFamily="34" charset="-122"/>
              </a:rPr>
              <a:t>2.</a:t>
            </a:r>
            <a:r>
              <a:rPr lang="zh-CN" altLang="en-US" b="1" dirty="0" smtClean="0">
                <a:latin typeface="微软雅黑" panose="020B0503020204020204" pitchFamily="34" charset="-122"/>
                <a:ea typeface="微软雅黑" panose="020B0503020204020204" pitchFamily="34" charset="-122"/>
              </a:rPr>
              <a:t>汇率制度的选择</a:t>
            </a:r>
            <a:endParaRPr lang="en-US" altLang="zh-CN" b="1" dirty="0" smtClean="0">
              <a:latin typeface="微软雅黑" panose="020B0503020204020204" pitchFamily="34" charset="-122"/>
              <a:ea typeface="微软雅黑" panose="020B0503020204020204" pitchFamily="34" charset="-122"/>
            </a:endParaRPr>
          </a:p>
          <a:p>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r>
              <a:rPr lang="zh-CN" altLang="en-US" b="1" dirty="0" smtClean="0">
                <a:latin typeface="微软雅黑" panose="020B0503020204020204" pitchFamily="34" charset="-122"/>
                <a:ea typeface="微软雅黑" panose="020B0503020204020204" pitchFamily="34" charset="-122"/>
              </a:rPr>
              <a:t>　　</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二战</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后的</a:t>
            </a:r>
            <a:r>
              <a:rPr lang="en-US" altLang="zh-CN" b="1" dirty="0" smtClean="0">
                <a:latin typeface="微软雅黑" panose="020B0503020204020204" pitchFamily="34" charset="-122"/>
                <a:ea typeface="微软雅黑" panose="020B0503020204020204" pitchFamily="34" charset="-122"/>
              </a:rPr>
              <a:t>1945——1970</a:t>
            </a:r>
            <a:r>
              <a:rPr lang="zh-CN" altLang="en-US" b="1" dirty="0" smtClean="0">
                <a:latin typeface="微软雅黑" panose="020B0503020204020204" pitchFamily="34" charset="-122"/>
                <a:ea typeface="微软雅黑" panose="020B0503020204020204" pitchFamily="34" charset="-122"/>
              </a:rPr>
              <a:t>年布雷顿森林体系期间，</a:t>
            </a:r>
            <a:r>
              <a:rPr lang="zh-CN" altLang="en-US" b="1" dirty="0" smtClean="0">
                <a:solidFill>
                  <a:srgbClr val="FF0000"/>
                </a:solidFill>
                <a:latin typeface="微软雅黑" panose="020B0503020204020204" pitchFamily="34" charset="-122"/>
                <a:ea typeface="微软雅黑" panose="020B0503020204020204" pitchFamily="34" charset="-122"/>
              </a:rPr>
              <a:t>世界上多数国家都选择了固定汇率制度，后来随着布雷顿森林体系的崩溃，世界上多数国家采取了有管理的浮动汇率制度。</a:t>
            </a:r>
          </a:p>
          <a:p>
            <a:r>
              <a:rPr lang="zh-CN" altLang="en-US" b="1" dirty="0" smtClean="0">
                <a:latin typeface="微软雅黑" panose="020B0503020204020204" pitchFamily="34" charset="-122"/>
                <a:ea typeface="微软雅黑" panose="020B0503020204020204" pitchFamily="34" charset="-122"/>
              </a:rPr>
              <a:t>       但同时我们要注意，一国选择浮动汇率制度也不是毫无前提的，事实上是需要考虑如下三个方面的因素的：</a:t>
            </a:r>
            <a:endParaRPr lang="en-US" altLang="zh-CN" b="1" dirty="0" smtClean="0">
              <a:latin typeface="微软雅黑" panose="020B0503020204020204" pitchFamily="34" charset="-122"/>
              <a:ea typeface="微软雅黑" panose="020B0503020204020204" pitchFamily="34" charset="-122"/>
            </a:endParaRPr>
          </a:p>
          <a:p>
            <a:r>
              <a:rPr lang="en-US" altLang="zh-CN" b="1" dirty="0" smtClean="0">
                <a:latin typeface="微软雅黑" panose="020B0503020204020204" pitchFamily="34" charset="-122"/>
                <a:ea typeface="微软雅黑" panose="020B0503020204020204" pitchFamily="34" charset="-122"/>
              </a:rPr>
              <a:t>1</a:t>
            </a:r>
            <a:r>
              <a:rPr lang="zh-CN" altLang="en-US" b="1" dirty="0" smtClean="0">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经济规模较大</a:t>
            </a:r>
            <a:r>
              <a:rPr lang="zh-CN" altLang="en-US" b="1" dirty="0" smtClean="0">
                <a:latin typeface="微软雅黑" panose="020B0503020204020204" pitchFamily="34" charset="-122"/>
                <a:ea typeface="微软雅黑" panose="020B0503020204020204" pitchFamily="34" charset="-122"/>
              </a:rPr>
              <a:t>的国家适合选择浮动汇率制；</a:t>
            </a:r>
            <a:endParaRPr lang="en-US" altLang="zh-CN" b="1" dirty="0" smtClean="0">
              <a:latin typeface="微软雅黑" panose="020B0503020204020204" pitchFamily="34" charset="-122"/>
              <a:ea typeface="微软雅黑" panose="020B0503020204020204" pitchFamily="34" charset="-122"/>
            </a:endParaRPr>
          </a:p>
          <a:p>
            <a:r>
              <a:rPr lang="en-US" altLang="zh-CN" b="1" dirty="0" smtClean="0">
                <a:latin typeface="微软雅黑" panose="020B0503020204020204" pitchFamily="34" charset="-122"/>
                <a:ea typeface="微软雅黑" panose="020B0503020204020204" pitchFamily="34" charset="-122"/>
              </a:rPr>
              <a:t>2</a:t>
            </a:r>
            <a:r>
              <a:rPr lang="zh-CN" altLang="en-US" b="1" dirty="0" smtClean="0">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通货膨胀较低</a:t>
            </a:r>
            <a:r>
              <a:rPr lang="zh-CN" altLang="en-US" b="1" dirty="0" smtClean="0">
                <a:latin typeface="微软雅黑" panose="020B0503020204020204" pitchFamily="34" charset="-122"/>
                <a:ea typeface="微软雅黑" panose="020B0503020204020204" pitchFamily="34" charset="-122"/>
              </a:rPr>
              <a:t>的国家适宜采用浮动汇率制；</a:t>
            </a:r>
            <a:endParaRPr lang="en-US" altLang="zh-CN" b="1" dirty="0" smtClean="0">
              <a:latin typeface="微软雅黑" panose="020B0503020204020204" pitchFamily="34" charset="-122"/>
              <a:ea typeface="微软雅黑" panose="020B0503020204020204" pitchFamily="34" charset="-122"/>
            </a:endParaRPr>
          </a:p>
          <a:p>
            <a:r>
              <a:rPr lang="en-US" altLang="zh-CN" b="1" dirty="0" smtClean="0">
                <a:latin typeface="微软雅黑" panose="020B0503020204020204" pitchFamily="34" charset="-122"/>
                <a:ea typeface="微软雅黑" panose="020B0503020204020204" pitchFamily="34" charset="-122"/>
              </a:rPr>
              <a:t>3</a:t>
            </a:r>
            <a:r>
              <a:rPr lang="zh-CN" altLang="en-US" b="1" dirty="0" smtClean="0">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一国放松了对国际资本</a:t>
            </a:r>
            <a:r>
              <a:rPr lang="zh-CN" altLang="en-US" b="1" dirty="0" smtClean="0">
                <a:solidFill>
                  <a:srgbClr val="FF0000"/>
                </a:solidFill>
                <a:latin typeface="微软雅黑" panose="020B0503020204020204" pitchFamily="34" charset="-122"/>
                <a:ea typeface="微软雅黑" panose="020B0503020204020204" pitchFamily="34" charset="-122"/>
              </a:rPr>
              <a:t>流入、流出</a:t>
            </a:r>
            <a:r>
              <a:rPr lang="zh-CN" altLang="en-US" b="1" dirty="0" smtClean="0">
                <a:solidFill>
                  <a:srgbClr val="FF0000"/>
                </a:solidFill>
                <a:latin typeface="微软雅黑" panose="020B0503020204020204" pitchFamily="34" charset="-122"/>
                <a:ea typeface="微软雅黑" panose="020B0503020204020204" pitchFamily="34" charset="-122"/>
              </a:rPr>
              <a:t>本国的限制，</a:t>
            </a:r>
            <a:r>
              <a:rPr lang="zh-CN" altLang="en-US" b="1" dirty="0" smtClean="0">
                <a:latin typeface="微软雅黑" panose="020B0503020204020204" pitchFamily="34" charset="-122"/>
                <a:ea typeface="微软雅黑" panose="020B0503020204020204" pitchFamily="34" charset="-122"/>
              </a:rPr>
              <a:t>而且货币当局手中没有掌握足以干预外汇市场的外汇储备数量时比较适宜采用浮动汇率制。</a:t>
            </a:r>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r>
              <a:rPr lang="en-US" altLang="zh-CN" sz="1800" b="1" dirty="0" smtClean="0">
                <a:latin typeface="微软雅黑" panose="020B0503020204020204" pitchFamily="34" charset="-122"/>
                <a:ea typeface="微软雅黑" panose="020B0503020204020204" pitchFamily="34" charset="-122"/>
              </a:rPr>
              <a:t/>
            </a:r>
            <a:br>
              <a:rPr lang="en-US" altLang="zh-CN" sz="1800" b="1" dirty="0" smtClean="0">
                <a:latin typeface="微软雅黑" panose="020B0503020204020204" pitchFamily="34" charset="-122"/>
                <a:ea typeface="微软雅黑" panose="020B0503020204020204" pitchFamily="34" charset="-122"/>
              </a:rPr>
            </a:br>
            <a:endParaRPr lang="en-US" altLang="zh-CN" sz="1800" b="1" dirty="0">
              <a:latin typeface="微软雅黑" panose="020B0503020204020204" pitchFamily="34" charset="-122"/>
              <a:ea typeface="微软雅黑" panose="020B0503020204020204" pitchFamily="34" charset="-122"/>
            </a:endParaRPr>
          </a:p>
        </p:txBody>
      </p:sp>
      <p:sp>
        <p:nvSpPr>
          <p:cNvPr id="4" name="Title 1"/>
          <p:cNvSpPr txBox="1">
            <a:spLocks/>
          </p:cNvSpPr>
          <p:nvPr/>
        </p:nvSpPr>
        <p:spPr>
          <a:xfrm>
            <a:off x="516777" y="236658"/>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800" b="1" dirty="0" smtClean="0">
                <a:latin typeface="微软雅黑" panose="020B0503020204020204" pitchFamily="34" charset="-122"/>
                <a:ea typeface="微软雅黑" panose="020B0503020204020204" pitchFamily="34" charset="-122"/>
              </a:rPr>
              <a:t>第四节　汇率制度</a:t>
            </a:r>
            <a:r>
              <a:rPr lang="en-US" altLang="zh-CN" sz="2800" b="1" dirty="0" smtClean="0">
                <a:latin typeface="微软雅黑" panose="020B0503020204020204" pitchFamily="34" charset="-122"/>
                <a:ea typeface="微软雅黑" panose="020B0503020204020204" pitchFamily="34" charset="-122"/>
              </a:rPr>
              <a:t> </a:t>
            </a:r>
            <a:endParaRPr lang="en-US" altLang="zh-CN"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684171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A24B717B-1CCA-4998-B427-9669F86BA2F0}" type="slidenum">
              <a:rPr lang="en-US" altLang="zh-CN" smtClean="0"/>
              <a:pPr/>
              <a:t>46</a:t>
            </a:fld>
            <a:endParaRPr lang="en-US" altLang="zh-CN"/>
          </a:p>
        </p:txBody>
      </p:sp>
      <p:sp>
        <p:nvSpPr>
          <p:cNvPr id="3" name="Content Placeholder 2"/>
          <p:cNvSpPr txBox="1">
            <a:spLocks/>
          </p:cNvSpPr>
          <p:nvPr/>
        </p:nvSpPr>
        <p:spPr>
          <a:xfrm>
            <a:off x="0" y="1044934"/>
            <a:ext cx="8781691" cy="49530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r>
              <a:rPr lang="zh-CN" altLang="en-US" b="1" dirty="0" smtClean="0">
                <a:latin typeface="微软雅黑" panose="020B0503020204020204" pitchFamily="34" charset="-122"/>
                <a:ea typeface="微软雅黑" panose="020B0503020204020204" pitchFamily="34" charset="-122"/>
              </a:rPr>
              <a:t>三、人民币汇率制度的演进（了解）</a:t>
            </a:r>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r>
              <a:rPr lang="zh-CN" altLang="en-US" b="1" dirty="0" smtClean="0">
                <a:latin typeface="微软雅黑" panose="020B0503020204020204" pitchFamily="34" charset="-122"/>
                <a:ea typeface="微软雅黑" panose="020B0503020204020204" pitchFamily="34" charset="-122"/>
              </a:rPr>
              <a:t>　　</a:t>
            </a:r>
            <a:endParaRPr lang="en-US" altLang="zh-CN" b="1" dirty="0" smtClean="0">
              <a:latin typeface="微软雅黑" panose="020B0503020204020204" pitchFamily="34" charset="-122"/>
              <a:ea typeface="微软雅黑" panose="020B0503020204020204" pitchFamily="34" charset="-122"/>
            </a:endParaRPr>
          </a:p>
          <a:p>
            <a:r>
              <a:rPr lang="zh-CN" altLang="en-US" b="1" dirty="0" smtClean="0">
                <a:latin typeface="微软雅黑" panose="020B0503020204020204" pitchFamily="34" charset="-122"/>
                <a:ea typeface="微软雅黑" panose="020B0503020204020204" pitchFamily="34" charset="-122"/>
              </a:rPr>
              <a:t>从</a:t>
            </a:r>
            <a:r>
              <a:rPr lang="en-US" altLang="zh-CN" b="1" dirty="0" smtClean="0">
                <a:latin typeface="微软雅黑" panose="020B0503020204020204" pitchFamily="34" charset="-122"/>
                <a:ea typeface="微软雅黑" panose="020B0503020204020204" pitchFamily="34" charset="-122"/>
              </a:rPr>
              <a:t>1949</a:t>
            </a:r>
            <a:r>
              <a:rPr lang="zh-CN" altLang="en-US" b="1" dirty="0" smtClean="0">
                <a:latin typeface="微软雅黑" panose="020B0503020204020204" pitchFamily="34" charset="-122"/>
                <a:ea typeface="微软雅黑" panose="020B0503020204020204" pitchFamily="34" charset="-122"/>
              </a:rPr>
              <a:t>年至今，人民币汇率制度经历了由官定汇率</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市场决定，</a:t>
            </a:r>
            <a:r>
              <a:rPr lang="zh-CN" altLang="en-US" b="1" dirty="0" smtClean="0">
                <a:solidFill>
                  <a:srgbClr val="FF0000"/>
                </a:solidFill>
                <a:latin typeface="微软雅黑" panose="020B0503020204020204" pitchFamily="34" charset="-122"/>
                <a:ea typeface="微软雅黑" panose="020B0503020204020204" pitchFamily="34" charset="-122"/>
              </a:rPr>
              <a:t>从固定汇率</a:t>
            </a:r>
            <a:r>
              <a:rPr lang="en-US" altLang="zh-CN" b="1" dirty="0" smtClean="0">
                <a:solidFill>
                  <a:srgbClr val="FF0000"/>
                </a:solidFill>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有管理的浮动汇率制度，由单一</a:t>
            </a:r>
            <a:r>
              <a:rPr lang="en-US" altLang="zh-CN" b="1" dirty="0" smtClean="0">
                <a:solidFill>
                  <a:srgbClr val="FF0000"/>
                </a:solidFill>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双轨制</a:t>
            </a:r>
            <a:r>
              <a:rPr lang="en-US" altLang="zh-CN" b="1" dirty="0" smtClean="0">
                <a:solidFill>
                  <a:srgbClr val="FF0000"/>
                </a:solidFill>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单一制的演变历程</a:t>
            </a:r>
            <a:r>
              <a:rPr lang="zh-CN" altLang="en-US" b="1" dirty="0" smtClean="0">
                <a:latin typeface="微软雅黑" panose="020B0503020204020204" pitchFamily="34" charset="-122"/>
                <a:ea typeface="微软雅黑" panose="020B0503020204020204" pitchFamily="34" charset="-122"/>
              </a:rPr>
              <a:t>。</a:t>
            </a:r>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r>
              <a:rPr lang="zh-CN" altLang="en-US" b="1" dirty="0" smtClean="0">
                <a:latin typeface="微软雅黑" panose="020B0503020204020204" pitchFamily="34" charset="-122"/>
                <a:ea typeface="微软雅黑" panose="020B0503020204020204" pitchFamily="34" charset="-122"/>
              </a:rPr>
              <a:t>　　</a:t>
            </a:r>
            <a:endParaRPr lang="en-US" altLang="zh-CN" b="1" dirty="0" smtClean="0">
              <a:latin typeface="微软雅黑" panose="020B0503020204020204" pitchFamily="34" charset="-122"/>
              <a:ea typeface="微软雅黑" panose="020B0503020204020204" pitchFamily="34" charset="-122"/>
            </a:endParaRPr>
          </a:p>
          <a:p>
            <a:r>
              <a:rPr lang="en-US" altLang="zh-CN" b="1" dirty="0" smtClean="0">
                <a:latin typeface="微软雅黑" panose="020B0503020204020204" pitchFamily="34" charset="-122"/>
                <a:ea typeface="微软雅黑" panose="020B0503020204020204" pitchFamily="34" charset="-122"/>
              </a:rPr>
              <a:t>1.</a:t>
            </a:r>
            <a:r>
              <a:rPr lang="zh-CN" altLang="en-US" b="1" dirty="0" smtClean="0">
                <a:latin typeface="微软雅黑" panose="020B0503020204020204" pitchFamily="34" charset="-122"/>
                <a:ea typeface="微软雅黑" panose="020B0503020204020204" pitchFamily="34" charset="-122"/>
              </a:rPr>
              <a:t>计划经济时期人民币汇率制度（</a:t>
            </a:r>
            <a:r>
              <a:rPr lang="en-US" altLang="zh-CN" b="1" dirty="0" smtClean="0">
                <a:latin typeface="微软雅黑" panose="020B0503020204020204" pitchFamily="34" charset="-122"/>
                <a:ea typeface="微软雅黑" panose="020B0503020204020204" pitchFamily="34" charset="-122"/>
              </a:rPr>
              <a:t>1949——1978</a:t>
            </a:r>
            <a:r>
              <a:rPr lang="zh-CN" altLang="en-US" b="1" dirty="0" smtClean="0">
                <a:latin typeface="微软雅黑" panose="020B0503020204020204" pitchFamily="34" charset="-122"/>
                <a:ea typeface="微软雅黑" panose="020B0503020204020204" pitchFamily="34" charset="-122"/>
              </a:rPr>
              <a:t>）</a:t>
            </a:r>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r>
              <a:rPr lang="zh-CN" altLang="en-US" b="1" dirty="0" smtClean="0">
                <a:latin typeface="微软雅黑" panose="020B0503020204020204" pitchFamily="34" charset="-122"/>
                <a:ea typeface="微软雅黑" panose="020B0503020204020204" pitchFamily="34" charset="-122"/>
              </a:rPr>
              <a:t>　　固定的、官方的、单一汇率制度</a:t>
            </a:r>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r>
              <a:rPr lang="zh-CN" altLang="en-US" b="1" dirty="0" smtClean="0">
                <a:latin typeface="微软雅黑" panose="020B0503020204020204" pitchFamily="34" charset="-122"/>
                <a:ea typeface="微软雅黑" panose="020B0503020204020204" pitchFamily="34" charset="-122"/>
              </a:rPr>
              <a:t>　　</a:t>
            </a:r>
            <a:endParaRPr lang="en-US" altLang="zh-CN" b="1" dirty="0" smtClean="0">
              <a:latin typeface="微软雅黑" panose="020B0503020204020204" pitchFamily="34" charset="-122"/>
              <a:ea typeface="微软雅黑" panose="020B0503020204020204" pitchFamily="34" charset="-122"/>
            </a:endParaRPr>
          </a:p>
          <a:p>
            <a:r>
              <a:rPr lang="en-US" altLang="zh-CN" b="1" dirty="0" smtClean="0">
                <a:latin typeface="微软雅黑" panose="020B0503020204020204" pitchFamily="34" charset="-122"/>
                <a:ea typeface="微软雅黑" panose="020B0503020204020204" pitchFamily="34" charset="-122"/>
              </a:rPr>
              <a:t>2.</a:t>
            </a:r>
            <a:r>
              <a:rPr lang="zh-CN" altLang="en-US" b="1" dirty="0" smtClean="0">
                <a:latin typeface="微软雅黑" panose="020B0503020204020204" pitchFamily="34" charset="-122"/>
                <a:ea typeface="微软雅黑" panose="020B0503020204020204" pitchFamily="34" charset="-122"/>
              </a:rPr>
              <a:t>转轨经济时期的人民币汇率制度（</a:t>
            </a:r>
            <a:r>
              <a:rPr lang="en-US" altLang="zh-CN" b="1" dirty="0" smtClean="0">
                <a:latin typeface="微软雅黑" panose="020B0503020204020204" pitchFamily="34" charset="-122"/>
                <a:ea typeface="微软雅黑" panose="020B0503020204020204" pitchFamily="34" charset="-122"/>
              </a:rPr>
              <a:t>1979——1993</a:t>
            </a:r>
            <a:r>
              <a:rPr lang="zh-CN" altLang="en-US" b="1" dirty="0" smtClean="0">
                <a:latin typeface="微软雅黑" panose="020B0503020204020204" pitchFamily="34" charset="-122"/>
                <a:ea typeface="微软雅黑" panose="020B0503020204020204" pitchFamily="34" charset="-122"/>
              </a:rPr>
              <a:t>）</a:t>
            </a:r>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r>
              <a:rPr lang="zh-CN" altLang="en-US" b="1" dirty="0" smtClean="0">
                <a:latin typeface="微软雅黑" panose="020B0503020204020204" pitchFamily="34" charset="-122"/>
                <a:ea typeface="微软雅黑" panose="020B0503020204020204" pitchFamily="34" charset="-122"/>
              </a:rPr>
              <a:t>　　</a:t>
            </a:r>
            <a:endParaRPr lang="en-US" altLang="zh-CN" b="1" dirty="0" smtClean="0">
              <a:latin typeface="微软雅黑" panose="020B0503020204020204" pitchFamily="34" charset="-122"/>
              <a:ea typeface="微软雅黑" panose="020B0503020204020204" pitchFamily="34" charset="-122"/>
            </a:endParaRPr>
          </a:p>
          <a:p>
            <a:r>
              <a:rPr lang="zh-CN" altLang="en-US" b="1" dirty="0" smtClean="0">
                <a:solidFill>
                  <a:srgbClr val="FF0000"/>
                </a:solidFill>
                <a:latin typeface="微软雅黑" panose="020B0503020204020204" pitchFamily="34" charset="-122"/>
                <a:ea typeface="微软雅黑" panose="020B0503020204020204" pitchFamily="34" charset="-122"/>
              </a:rPr>
              <a:t>双重汇率制度</a:t>
            </a:r>
            <a:endParaRPr lang="en-US" altLang="zh-CN" b="1" dirty="0" smtClean="0">
              <a:solidFill>
                <a:srgbClr val="FF0000"/>
              </a:solidFill>
              <a:latin typeface="微软雅黑" panose="020B0503020204020204" pitchFamily="34" charset="-122"/>
              <a:ea typeface="微软雅黑" panose="020B0503020204020204" pitchFamily="34" charset="-122"/>
            </a:endParaRPr>
          </a:p>
          <a:p>
            <a:r>
              <a:rPr lang="en-US" altLang="zh-CN" b="1" dirty="0" smtClean="0">
                <a:latin typeface="微软雅黑" panose="020B0503020204020204" pitchFamily="34" charset="-122"/>
                <a:ea typeface="微软雅黑" panose="020B0503020204020204" pitchFamily="34" charset="-122"/>
              </a:rPr>
              <a:t>1981-1984</a:t>
            </a:r>
            <a:r>
              <a:rPr lang="zh-CN" altLang="en-US" b="1" dirty="0" smtClean="0">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内部贸易结算价和非贸易外汇结算价</a:t>
            </a:r>
            <a:r>
              <a:rPr lang="zh-CN" altLang="en-US" b="1" dirty="0">
                <a:solidFill>
                  <a:srgbClr val="FF0000"/>
                </a:solidFill>
                <a:latin typeface="微软雅黑" panose="020B0503020204020204" pitchFamily="34" charset="-122"/>
                <a:ea typeface="微软雅黑" panose="020B0503020204020204" pitchFamily="34" charset="-122"/>
              </a:rPr>
              <a:t>并存</a:t>
            </a:r>
            <a:endParaRPr lang="en-US" altLang="zh-CN" b="1" dirty="0" smtClean="0">
              <a:solidFill>
                <a:srgbClr val="FF0000"/>
              </a:solidFill>
              <a:latin typeface="微软雅黑" panose="020B0503020204020204" pitchFamily="34" charset="-122"/>
              <a:ea typeface="微软雅黑" panose="020B0503020204020204" pitchFamily="34" charset="-122"/>
            </a:endParaRPr>
          </a:p>
          <a:p>
            <a:r>
              <a:rPr lang="en-US" altLang="zh-CN" b="1" dirty="0" smtClean="0">
                <a:latin typeface="微软雅黑" panose="020B0503020204020204" pitchFamily="34" charset="-122"/>
                <a:ea typeface="微软雅黑" panose="020B0503020204020204" pitchFamily="34" charset="-122"/>
              </a:rPr>
              <a:t>1985-1993</a:t>
            </a:r>
            <a:r>
              <a:rPr lang="zh-CN" altLang="en-US" b="1" dirty="0" smtClean="0">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官方汇率和外汇调剂市场汇率并存</a:t>
            </a:r>
            <a:r>
              <a:rPr lang="en-US" altLang="zh-CN" b="1" dirty="0" smtClean="0">
                <a:solidFill>
                  <a:srgbClr val="FF0000"/>
                </a:solidFill>
                <a:latin typeface="微软雅黑" panose="020B0503020204020204" pitchFamily="34" charset="-122"/>
                <a:ea typeface="微软雅黑" panose="020B0503020204020204" pitchFamily="34" charset="-122"/>
              </a:rPr>
              <a:t/>
            </a:r>
            <a:br>
              <a:rPr lang="en-US" altLang="zh-CN" b="1" dirty="0" smtClean="0">
                <a:solidFill>
                  <a:srgbClr val="FF0000"/>
                </a:solidFill>
                <a:latin typeface="微软雅黑" panose="020B0503020204020204" pitchFamily="34" charset="-122"/>
                <a:ea typeface="微软雅黑" panose="020B0503020204020204" pitchFamily="34" charset="-122"/>
              </a:rPr>
            </a:b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4" name="Title 1"/>
          <p:cNvSpPr txBox="1">
            <a:spLocks/>
          </p:cNvSpPr>
          <p:nvPr/>
        </p:nvSpPr>
        <p:spPr>
          <a:xfrm>
            <a:off x="516777" y="236658"/>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800" b="1" smtClean="0">
                <a:latin typeface="微软雅黑" panose="020B0503020204020204" pitchFamily="34" charset="-122"/>
                <a:ea typeface="微软雅黑" panose="020B0503020204020204" pitchFamily="34" charset="-122"/>
              </a:rPr>
              <a:t>第四节　汇率制度</a:t>
            </a:r>
            <a:r>
              <a:rPr lang="en-US" altLang="zh-CN" sz="2800" b="1" smtClean="0">
                <a:latin typeface="微软雅黑" panose="020B0503020204020204" pitchFamily="34" charset="-122"/>
                <a:ea typeface="微软雅黑" panose="020B0503020204020204" pitchFamily="34" charset="-122"/>
              </a:rPr>
              <a:t> </a:t>
            </a:r>
            <a:endParaRPr lang="en-US" altLang="zh-CN" sz="2800" b="1">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684683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A24B717B-1CCA-4998-B427-9669F86BA2F0}" type="slidenum">
              <a:rPr lang="en-US" altLang="zh-CN" smtClean="0"/>
              <a:pPr/>
              <a:t>47</a:t>
            </a:fld>
            <a:endParaRPr lang="en-US" altLang="zh-CN"/>
          </a:p>
        </p:txBody>
      </p:sp>
      <p:sp>
        <p:nvSpPr>
          <p:cNvPr id="3" name="Content Placeholder 2"/>
          <p:cNvSpPr txBox="1">
            <a:spLocks/>
          </p:cNvSpPr>
          <p:nvPr/>
        </p:nvSpPr>
        <p:spPr>
          <a:xfrm>
            <a:off x="66567" y="1398618"/>
            <a:ext cx="8930784" cy="49530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r>
              <a:rPr lang="en-US" altLang="zh-CN" b="1" dirty="0" smtClean="0">
                <a:latin typeface="微软雅黑" panose="020B0503020204020204" pitchFamily="34" charset="-122"/>
                <a:ea typeface="微软雅黑" panose="020B0503020204020204" pitchFamily="34" charset="-122"/>
              </a:rPr>
              <a:t>3.</a:t>
            </a:r>
            <a:r>
              <a:rPr lang="zh-CN" altLang="en-US" b="1" dirty="0" smtClean="0">
                <a:latin typeface="微软雅黑" panose="020B0503020204020204" pitchFamily="34" charset="-122"/>
                <a:ea typeface="微软雅黑" panose="020B0503020204020204" pitchFamily="34" charset="-122"/>
              </a:rPr>
              <a:t>社会主义市场经济时期的人民币汇率制度（</a:t>
            </a:r>
            <a:r>
              <a:rPr lang="en-US" altLang="zh-CN" b="1" dirty="0" smtClean="0">
                <a:latin typeface="微软雅黑" panose="020B0503020204020204" pitchFamily="34" charset="-122"/>
                <a:ea typeface="微软雅黑" panose="020B0503020204020204" pitchFamily="34" charset="-122"/>
              </a:rPr>
              <a:t>1994——</a:t>
            </a:r>
            <a:r>
              <a:rPr lang="zh-CN" altLang="en-US" b="1" dirty="0" smtClean="0">
                <a:latin typeface="微软雅黑" panose="020B0503020204020204" pitchFamily="34" charset="-122"/>
                <a:ea typeface="微软雅黑" panose="020B0503020204020204" pitchFamily="34" charset="-122"/>
              </a:rPr>
              <a:t>至今）</a:t>
            </a:r>
            <a:endParaRPr lang="en-US" altLang="zh-CN" b="1" dirty="0" smtClean="0">
              <a:latin typeface="微软雅黑" panose="020B0503020204020204" pitchFamily="34" charset="-122"/>
              <a:ea typeface="微软雅黑" panose="020B0503020204020204" pitchFamily="34" charset="-122"/>
            </a:endParaRPr>
          </a:p>
          <a:p>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r>
              <a:rPr lang="en-US" altLang="zh-CN" b="1" dirty="0" smtClean="0">
                <a:latin typeface="微软雅黑" panose="020B0503020204020204" pitchFamily="34" charset="-122"/>
                <a:ea typeface="微软雅黑" panose="020B0503020204020204" pitchFamily="34" charset="-122"/>
              </a:rPr>
              <a:t>1994</a:t>
            </a:r>
            <a:r>
              <a:rPr lang="en-US" altLang="zh-CN" b="1" dirty="0" smtClean="0">
                <a:latin typeface="微软雅黑" panose="020B0503020204020204" pitchFamily="34" charset="-122"/>
                <a:ea typeface="微软雅黑" panose="020B0503020204020204" pitchFamily="34" charset="-122"/>
              </a:rPr>
              <a:t>.1.1</a:t>
            </a:r>
            <a:r>
              <a:rPr lang="zh-CN" altLang="zh-CN" dirty="0"/>
              <a:t> </a:t>
            </a:r>
            <a:r>
              <a:rPr lang="en-US" altLang="zh-CN" dirty="0" smtClean="0"/>
              <a:t> </a:t>
            </a:r>
            <a:r>
              <a:rPr lang="zh-CN" altLang="en-US" b="1" dirty="0" smtClean="0">
                <a:latin typeface="微软雅黑" panose="020B0503020204020204" pitchFamily="34" charset="-122"/>
                <a:ea typeface="微软雅黑" panose="020B0503020204020204" pitchFamily="34" charset="-122"/>
              </a:rPr>
              <a:t>汇</a:t>
            </a:r>
            <a:r>
              <a:rPr lang="zh-CN" altLang="en-US" b="1" dirty="0">
                <a:latin typeface="微软雅黑" panose="020B0503020204020204" pitchFamily="34" charset="-122"/>
                <a:ea typeface="微软雅黑" panose="020B0503020204020204" pitchFamily="34" charset="-122"/>
              </a:rPr>
              <a:t>改内容：</a:t>
            </a:r>
            <a:r>
              <a:rPr lang="zh-CN" altLang="en-US" b="1" dirty="0" smtClean="0">
                <a:solidFill>
                  <a:srgbClr val="FF0000"/>
                </a:solidFill>
                <a:latin typeface="微软雅黑" panose="020B0503020204020204" pitchFamily="34" charset="-122"/>
                <a:ea typeface="微软雅黑" panose="020B0503020204020204" pitchFamily="34" charset="-122"/>
              </a:rPr>
              <a:t>以</a:t>
            </a:r>
            <a:r>
              <a:rPr lang="zh-CN" altLang="en-US" b="1" dirty="0" smtClean="0">
                <a:solidFill>
                  <a:srgbClr val="FF0000"/>
                </a:solidFill>
                <a:latin typeface="微软雅黑" panose="020B0503020204020204" pitchFamily="34" charset="-122"/>
                <a:ea typeface="微软雅黑" panose="020B0503020204020204" pitchFamily="34" charset="-122"/>
              </a:rPr>
              <a:t>市场供求为基础，单一的、有管理的浮动汇率</a:t>
            </a:r>
            <a:r>
              <a:rPr lang="zh-CN" altLang="en-US" b="1" dirty="0" smtClean="0">
                <a:latin typeface="微软雅黑" panose="020B0503020204020204" pitchFamily="34" charset="-122"/>
                <a:ea typeface="微软雅黑" panose="020B0503020204020204" pitchFamily="34" charset="-122"/>
              </a:rPr>
              <a:t>制。</a:t>
            </a:r>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r>
              <a:rPr lang="zh-CN" altLang="en-US" b="1" dirty="0" smtClean="0">
                <a:latin typeface="微软雅黑" panose="020B0503020204020204" pitchFamily="34" charset="-122"/>
                <a:ea typeface="微软雅黑" panose="020B0503020204020204" pitchFamily="34" charset="-122"/>
              </a:rPr>
              <a:t>　　</a:t>
            </a:r>
            <a:endParaRPr lang="en-US" altLang="zh-CN" b="1" dirty="0" smtClean="0">
              <a:latin typeface="微软雅黑" panose="020B0503020204020204" pitchFamily="34" charset="-122"/>
              <a:ea typeface="微软雅黑" panose="020B0503020204020204" pitchFamily="34" charset="-122"/>
            </a:endParaRPr>
          </a:p>
          <a:p>
            <a:r>
              <a:rPr lang="en-US" altLang="zh-CN" b="1" dirty="0" smtClean="0">
                <a:latin typeface="微软雅黑" panose="020B0503020204020204" pitchFamily="34" charset="-122"/>
                <a:ea typeface="微软雅黑" panose="020B0503020204020204" pitchFamily="34" charset="-122"/>
              </a:rPr>
              <a:t>2005.7.21  </a:t>
            </a:r>
            <a:r>
              <a:rPr lang="zh-CN" altLang="en-US" b="1" dirty="0" smtClean="0">
                <a:latin typeface="微软雅黑" panose="020B0503020204020204" pitchFamily="34" charset="-122"/>
                <a:ea typeface="微软雅黑" panose="020B0503020204020204" pitchFamily="34" charset="-122"/>
              </a:rPr>
              <a:t>汇改内容：</a:t>
            </a:r>
            <a:r>
              <a:rPr lang="zh-CN" altLang="en-US" b="1" dirty="0" smtClean="0">
                <a:solidFill>
                  <a:srgbClr val="FF0000"/>
                </a:solidFill>
                <a:latin typeface="微软雅黑" panose="020B0503020204020204" pitchFamily="34" charset="-122"/>
                <a:ea typeface="微软雅黑" panose="020B0503020204020204" pitchFamily="34" charset="-122"/>
              </a:rPr>
              <a:t>以</a:t>
            </a:r>
            <a:r>
              <a:rPr lang="zh-CN" altLang="en-US" b="1" dirty="0" smtClean="0">
                <a:solidFill>
                  <a:srgbClr val="FF0000"/>
                </a:solidFill>
                <a:latin typeface="微软雅黑" panose="020B0503020204020204" pitchFamily="34" charset="-122"/>
                <a:ea typeface="微软雅黑" panose="020B0503020204020204" pitchFamily="34" charset="-122"/>
              </a:rPr>
              <a:t>市场供求为基础，参考一篮子货币进行调节、有管理的浮动汇率制。</a:t>
            </a:r>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r>
              <a:rPr lang="zh-CN" altLang="en-US" b="1" dirty="0" smtClean="0">
                <a:latin typeface="微软雅黑" panose="020B0503020204020204" pitchFamily="34" charset="-122"/>
                <a:ea typeface="微软雅黑" panose="020B0503020204020204" pitchFamily="34" charset="-122"/>
              </a:rPr>
              <a:t>　　</a:t>
            </a:r>
            <a:endParaRPr lang="en-US" altLang="zh-CN" b="1" dirty="0" smtClean="0">
              <a:latin typeface="微软雅黑" panose="020B0503020204020204" pitchFamily="34" charset="-122"/>
              <a:ea typeface="微软雅黑" panose="020B0503020204020204" pitchFamily="34" charset="-122"/>
            </a:endParaRPr>
          </a:p>
          <a:p>
            <a:r>
              <a:rPr lang="zh-CN" altLang="en-US" b="1" dirty="0" smtClean="0">
                <a:latin typeface="微软雅黑" panose="020B0503020204020204" pitchFamily="34" charset="-122"/>
                <a:ea typeface="微软雅黑" panose="020B0503020204020204" pitchFamily="34" charset="-122"/>
              </a:rPr>
              <a:t>我国汇率制度改革的总体目标是：</a:t>
            </a:r>
            <a:endParaRPr lang="en-US" altLang="zh-CN" b="1" dirty="0" smtClean="0">
              <a:latin typeface="微软雅黑" panose="020B0503020204020204" pitchFamily="34" charset="-122"/>
              <a:ea typeface="微软雅黑" panose="020B0503020204020204" pitchFamily="34" charset="-122"/>
            </a:endParaRPr>
          </a:p>
          <a:p>
            <a:pPr marL="0" indent="0">
              <a:buNone/>
            </a:pPr>
            <a:r>
              <a:rPr lang="zh-CN" altLang="en-US" b="1" dirty="0" smtClean="0">
                <a:solidFill>
                  <a:srgbClr val="FF0000"/>
                </a:solidFill>
                <a:latin typeface="微软雅黑" panose="020B0503020204020204" pitchFamily="34" charset="-122"/>
                <a:ea typeface="微软雅黑" panose="020B0503020204020204" pitchFamily="34" charset="-122"/>
              </a:rPr>
              <a:t>建立健全以市场供求为基础，有管理的浮动汇率制度，保持人民币汇率在合理、均衡水平上的基本稳定。</a:t>
            </a:r>
            <a:r>
              <a:rPr lang="zh-CN" altLang="en-US" b="1" dirty="0" smtClean="0">
                <a:solidFill>
                  <a:schemeClr val="tx1"/>
                </a:solidFill>
                <a:latin typeface="微软雅黑" panose="020B0503020204020204" pitchFamily="34" charset="-122"/>
                <a:ea typeface="微软雅黑" panose="020B0503020204020204" pitchFamily="34" charset="-122"/>
              </a:rPr>
              <a:t>在汇率制度改革中坚持的原则是</a:t>
            </a:r>
            <a:r>
              <a:rPr lang="zh-CN" altLang="en-US" sz="2400" b="1" u="sng" dirty="0" smtClean="0">
                <a:solidFill>
                  <a:srgbClr val="FF0000"/>
                </a:solidFill>
                <a:latin typeface="微软雅黑" panose="020B0503020204020204" pitchFamily="34" charset="-122"/>
                <a:ea typeface="微软雅黑" panose="020B0503020204020204" pitchFamily="34" charset="-122"/>
              </a:rPr>
              <a:t>主动性、可控性和渐进性。</a:t>
            </a:r>
            <a:endParaRPr lang="en-US" altLang="zh-CN" b="1" u="sng" dirty="0">
              <a:solidFill>
                <a:srgbClr val="FF0000"/>
              </a:solidFill>
              <a:latin typeface="微软雅黑" panose="020B0503020204020204" pitchFamily="34" charset="-122"/>
              <a:ea typeface="微软雅黑" panose="020B0503020204020204" pitchFamily="34" charset="-122"/>
            </a:endParaRPr>
          </a:p>
        </p:txBody>
      </p:sp>
      <p:sp>
        <p:nvSpPr>
          <p:cNvPr id="4" name="Title 1"/>
          <p:cNvSpPr txBox="1">
            <a:spLocks/>
          </p:cNvSpPr>
          <p:nvPr/>
        </p:nvSpPr>
        <p:spPr>
          <a:xfrm>
            <a:off x="516777" y="236658"/>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800" b="1" smtClean="0">
                <a:latin typeface="微软雅黑" panose="020B0503020204020204" pitchFamily="34" charset="-122"/>
                <a:ea typeface="微软雅黑" panose="020B0503020204020204" pitchFamily="34" charset="-122"/>
              </a:rPr>
              <a:t>第四节　汇率制度</a:t>
            </a:r>
            <a:r>
              <a:rPr lang="en-US" altLang="zh-CN" sz="2800" b="1" smtClean="0">
                <a:latin typeface="微软雅黑" panose="020B0503020204020204" pitchFamily="34" charset="-122"/>
                <a:ea typeface="微软雅黑" panose="020B0503020204020204" pitchFamily="34" charset="-122"/>
              </a:rPr>
              <a:t> </a:t>
            </a:r>
            <a:endParaRPr lang="en-US" altLang="zh-CN" sz="2800" b="1">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134649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A24B717B-1CCA-4998-B427-9669F86BA2F0}" type="slidenum">
              <a:rPr lang="en-US" altLang="zh-CN" smtClean="0"/>
              <a:pPr/>
              <a:t>48</a:t>
            </a:fld>
            <a:endParaRPr lang="en-US" altLang="zh-CN"/>
          </a:p>
        </p:txBody>
      </p:sp>
      <p:sp>
        <p:nvSpPr>
          <p:cNvPr id="3" name="矩形 2"/>
          <p:cNvSpPr/>
          <p:nvPr/>
        </p:nvSpPr>
        <p:spPr>
          <a:xfrm>
            <a:off x="301925" y="1818592"/>
            <a:ext cx="4572000" cy="1754326"/>
          </a:xfrm>
          <a:prstGeom prst="rect">
            <a:avLst/>
          </a:prstGeom>
        </p:spPr>
        <p:txBody>
          <a:bodyPr>
            <a:spAutoFit/>
          </a:bodyPr>
          <a:lstStyle/>
          <a:p>
            <a:r>
              <a:rPr lang="en-US" altLang="zh-CN" dirty="0"/>
              <a:t>25</a:t>
            </a:r>
            <a:r>
              <a:rPr lang="zh-CN" altLang="en-US" dirty="0"/>
              <a:t>、人民币制度的主要内容包括</a:t>
            </a:r>
          </a:p>
          <a:p>
            <a:r>
              <a:rPr lang="en-US" altLang="zh-CN" dirty="0"/>
              <a:t>A</a:t>
            </a:r>
            <a:r>
              <a:rPr lang="zh-CN" altLang="en-US" dirty="0"/>
              <a:t>、人民币是我国的法定货币</a:t>
            </a:r>
          </a:p>
          <a:p>
            <a:r>
              <a:rPr lang="en-US" altLang="zh-CN" dirty="0"/>
              <a:t>B</a:t>
            </a:r>
            <a:r>
              <a:rPr lang="zh-CN" altLang="en-US" dirty="0"/>
              <a:t>、人民币不规定含金量</a:t>
            </a:r>
          </a:p>
          <a:p>
            <a:r>
              <a:rPr lang="en-US" altLang="zh-CN" dirty="0"/>
              <a:t>C</a:t>
            </a:r>
            <a:r>
              <a:rPr lang="zh-CN" altLang="en-US" dirty="0"/>
              <a:t>、外汇管理局对人民币总量进行调控</a:t>
            </a:r>
          </a:p>
          <a:p>
            <a:r>
              <a:rPr lang="en-US" altLang="zh-CN" dirty="0"/>
              <a:t>D</a:t>
            </a:r>
            <a:r>
              <a:rPr lang="zh-CN" altLang="en-US" dirty="0"/>
              <a:t>、人民币是不兑现的信用货币</a:t>
            </a:r>
          </a:p>
          <a:p>
            <a:r>
              <a:rPr lang="en-US" altLang="zh-CN" dirty="0"/>
              <a:t>E</a:t>
            </a:r>
            <a:r>
              <a:rPr lang="zh-CN" altLang="en-US" dirty="0"/>
              <a:t>、实行有管理的浮动汇率制度</a:t>
            </a:r>
          </a:p>
        </p:txBody>
      </p:sp>
      <p:sp>
        <p:nvSpPr>
          <p:cNvPr id="4" name="矩形 3"/>
          <p:cNvSpPr/>
          <p:nvPr/>
        </p:nvSpPr>
        <p:spPr>
          <a:xfrm>
            <a:off x="301925" y="1207720"/>
            <a:ext cx="944489" cy="369332"/>
          </a:xfrm>
          <a:prstGeom prst="rect">
            <a:avLst/>
          </a:prstGeom>
        </p:spPr>
        <p:txBody>
          <a:bodyPr wrap="none">
            <a:spAutoFit/>
          </a:bodyPr>
          <a:lstStyle/>
          <a:p>
            <a:r>
              <a:rPr lang="en-US" altLang="zh-CN" dirty="0" smtClean="0"/>
              <a:t>2019.10</a:t>
            </a:r>
            <a:endParaRPr lang="en-US" altLang="zh-CN" dirty="0"/>
          </a:p>
        </p:txBody>
      </p:sp>
      <p:sp>
        <p:nvSpPr>
          <p:cNvPr id="5" name="矩形 4"/>
          <p:cNvSpPr/>
          <p:nvPr/>
        </p:nvSpPr>
        <p:spPr>
          <a:xfrm>
            <a:off x="4227594" y="1999746"/>
            <a:ext cx="646331" cy="369332"/>
          </a:xfrm>
          <a:prstGeom prst="rect">
            <a:avLst/>
          </a:prstGeom>
        </p:spPr>
        <p:txBody>
          <a:bodyPr wrap="none">
            <a:spAutoFit/>
          </a:bodyPr>
          <a:lstStyle/>
          <a:p>
            <a:r>
              <a:rPr lang="en-US" altLang="zh-CN" kern="100" dirty="0">
                <a:latin typeface="宋体" panose="02010600030101010101" pitchFamily="2" charset="-122"/>
                <a:cs typeface="宋体" panose="02010600030101010101" pitchFamily="2" charset="-122"/>
              </a:rPr>
              <a:t>ABDE</a:t>
            </a:r>
            <a:endParaRPr lang="zh-CN" altLang="en-US" dirty="0"/>
          </a:p>
        </p:txBody>
      </p:sp>
      <p:sp>
        <p:nvSpPr>
          <p:cNvPr id="6" name="矩形 5"/>
          <p:cNvSpPr/>
          <p:nvPr/>
        </p:nvSpPr>
        <p:spPr>
          <a:xfrm>
            <a:off x="571772" y="383287"/>
            <a:ext cx="1107996" cy="369332"/>
          </a:xfrm>
          <a:prstGeom prst="rect">
            <a:avLst/>
          </a:prstGeom>
        </p:spPr>
        <p:txBody>
          <a:bodyPr wrap="none">
            <a:spAutoFit/>
          </a:bodyPr>
          <a:lstStyle/>
          <a:p>
            <a:r>
              <a:rPr lang="zh-CN" altLang="en-US" dirty="0" smtClean="0">
                <a:solidFill>
                  <a:srgbClr val="FF0000"/>
                </a:solidFill>
                <a:latin typeface="微软雅黑" panose="020B0503020204020204" pitchFamily="34" charset="-122"/>
                <a:ea typeface="微软雅黑" panose="020B0503020204020204" pitchFamily="34" charset="-122"/>
              </a:rPr>
              <a:t>真题演练</a:t>
            </a:r>
            <a:endParaRPr lang="zh-CN" altLang="en-US" dirty="0">
              <a:solidFill>
                <a:srgbClr val="FF0000"/>
              </a:solidFill>
            </a:endParaRPr>
          </a:p>
        </p:txBody>
      </p:sp>
    </p:spTree>
    <p:extLst>
      <p:ext uri="{BB962C8B-B14F-4D97-AF65-F5344CB8AC3E}">
        <p14:creationId xmlns:p14="http://schemas.microsoft.com/office/powerpoint/2010/main" val="424672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A24B717B-1CCA-4998-B427-9669F86BA2F0}" type="slidenum">
              <a:rPr lang="en-US" altLang="zh-CN" smtClean="0"/>
              <a:pPr/>
              <a:t>49</a:t>
            </a:fld>
            <a:endParaRPr lang="en-US" altLang="zh-CN"/>
          </a:p>
        </p:txBody>
      </p:sp>
      <p:sp>
        <p:nvSpPr>
          <p:cNvPr id="3" name="矩形 2"/>
          <p:cNvSpPr/>
          <p:nvPr/>
        </p:nvSpPr>
        <p:spPr>
          <a:xfrm>
            <a:off x="107829" y="1066322"/>
            <a:ext cx="8272732" cy="923330"/>
          </a:xfrm>
          <a:prstGeom prst="rect">
            <a:avLst/>
          </a:prstGeom>
        </p:spPr>
        <p:txBody>
          <a:bodyPr wrap="square">
            <a:spAutoFit/>
          </a:bodyPr>
          <a:lstStyle/>
          <a:p>
            <a:pPr marL="342900" lvl="0" indent="-342900" algn="just">
              <a:spcAft>
                <a:spcPts val="0"/>
              </a:spcAft>
              <a:buFont typeface="+mj-lt"/>
              <a:buAutoNum type="arabicPeriod" startAt="6"/>
            </a:pPr>
            <a:r>
              <a:rPr lang="zh-CN" altLang="zh-CN" kern="100" dirty="0">
                <a:latin typeface="Times New Roman" panose="02020603050405020304" pitchFamily="18" charset="0"/>
                <a:cs typeface="宋体" panose="02010600030101010101" pitchFamily="2" charset="-122"/>
              </a:rPr>
              <a:t>我国香港特别行政区实行的汇率制度是</a:t>
            </a:r>
            <a:endParaRPr lang="zh-CN" altLang="zh-CN" sz="1600" kern="100" dirty="0">
              <a:latin typeface="Times New Roman" panose="02020603050405020304" pitchFamily="18" charset="0"/>
            </a:endParaRPr>
          </a:p>
          <a:p>
            <a:pPr marL="342900" lvl="0" indent="-342900" algn="just">
              <a:spcAft>
                <a:spcPts val="0"/>
              </a:spcAft>
              <a:buFont typeface="+mj-lt"/>
              <a:buAutoNum type="alphaUcPeriod"/>
            </a:pPr>
            <a:r>
              <a:rPr lang="zh-CN" altLang="zh-CN" kern="100" dirty="0">
                <a:latin typeface="Times New Roman" panose="02020603050405020304" pitchFamily="18" charset="0"/>
                <a:cs typeface="宋体" panose="02010600030101010101" pitchFamily="2" charset="-122"/>
              </a:rPr>
              <a:t>爬行盯住汇率制</a:t>
            </a:r>
            <a:r>
              <a:rPr lang="en-US" altLang="zh-CN" kern="100" dirty="0">
                <a:latin typeface="Times New Roman" panose="02020603050405020304" pitchFamily="18" charset="0"/>
                <a:cs typeface="宋体" panose="02010600030101010101" pitchFamily="2" charset="-122"/>
              </a:rPr>
              <a:t>                     B. </a:t>
            </a:r>
            <a:r>
              <a:rPr lang="zh-CN" altLang="zh-CN" kern="100" dirty="0">
                <a:latin typeface="Times New Roman" panose="02020603050405020304" pitchFamily="18" charset="0"/>
                <a:cs typeface="宋体" panose="02010600030101010101" pitchFamily="2" charset="-122"/>
              </a:rPr>
              <a:t>管理浮动制</a:t>
            </a:r>
            <a:r>
              <a:rPr lang="en-US" altLang="zh-CN" kern="100" dirty="0">
                <a:latin typeface="Times New Roman" panose="02020603050405020304" pitchFamily="18" charset="0"/>
                <a:cs typeface="宋体" panose="02010600030101010101" pitchFamily="2" charset="-122"/>
              </a:rPr>
              <a:t>    </a:t>
            </a:r>
            <a:endParaRPr lang="en-US" altLang="zh-CN" sz="1600" kern="100" dirty="0" smtClean="0">
              <a:latin typeface="Times New Roman" panose="02020603050405020304" pitchFamily="18" charset="0"/>
            </a:endParaRPr>
          </a:p>
          <a:p>
            <a:pPr lvl="0" algn="just">
              <a:spcAft>
                <a:spcPts val="0"/>
              </a:spcAft>
            </a:pPr>
            <a:r>
              <a:rPr lang="en-US" altLang="zh-CN" kern="100" dirty="0" smtClean="0">
                <a:latin typeface="宋体" panose="02010600030101010101" pitchFamily="2" charset="-122"/>
                <a:cs typeface="宋体" panose="02010600030101010101" pitchFamily="2" charset="-122"/>
              </a:rPr>
              <a:t>C</a:t>
            </a:r>
            <a:r>
              <a:rPr lang="en-US" altLang="zh-CN" kern="100" dirty="0">
                <a:latin typeface="宋体" panose="02010600030101010101" pitchFamily="2" charset="-122"/>
                <a:cs typeface="宋体" panose="02010600030101010101" pitchFamily="2" charset="-122"/>
              </a:rPr>
              <a:t>. </a:t>
            </a:r>
            <a:r>
              <a:rPr lang="zh-CN" altLang="zh-CN" kern="100" dirty="0">
                <a:latin typeface="Times New Roman" panose="02020603050405020304" pitchFamily="18" charset="0"/>
                <a:cs typeface="宋体" panose="02010600030101010101" pitchFamily="2" charset="-122"/>
              </a:rPr>
              <a:t>货币局制度</a:t>
            </a:r>
            <a:r>
              <a:rPr lang="en-US" altLang="zh-CN" kern="100" dirty="0">
                <a:latin typeface="Times New Roman" panose="02020603050405020304" pitchFamily="18" charset="0"/>
                <a:cs typeface="宋体" panose="02010600030101010101" pitchFamily="2" charset="-122"/>
              </a:rPr>
              <a:t>                     </a:t>
            </a:r>
            <a:r>
              <a:rPr lang="en-US" altLang="zh-CN" kern="100" dirty="0" smtClean="0">
                <a:latin typeface="Times New Roman" panose="02020603050405020304" pitchFamily="18" charset="0"/>
                <a:cs typeface="宋体" panose="02010600030101010101" pitchFamily="2" charset="-122"/>
              </a:rPr>
              <a:t>       </a:t>
            </a:r>
            <a:r>
              <a:rPr lang="en-US" altLang="zh-CN" kern="100" dirty="0">
                <a:latin typeface="Times New Roman" panose="02020603050405020304" pitchFamily="18" charset="0"/>
                <a:cs typeface="宋体" panose="02010600030101010101" pitchFamily="2" charset="-122"/>
              </a:rPr>
              <a:t>D. </a:t>
            </a:r>
            <a:r>
              <a:rPr lang="zh-CN" altLang="zh-CN" kern="100" dirty="0">
                <a:latin typeface="Times New Roman" panose="02020603050405020304" pitchFamily="18" charset="0"/>
                <a:cs typeface="宋体" panose="02010600030101010101" pitchFamily="2" charset="-122"/>
              </a:rPr>
              <a:t>浮动汇率制</a:t>
            </a:r>
            <a:endParaRPr lang="zh-CN" altLang="zh-CN" sz="1600" kern="100" dirty="0">
              <a:latin typeface="Times New Roman" panose="02020603050405020304" pitchFamily="18" charset="0"/>
            </a:endParaRPr>
          </a:p>
        </p:txBody>
      </p:sp>
      <p:sp>
        <p:nvSpPr>
          <p:cNvPr id="4" name="矩形 3"/>
          <p:cNvSpPr/>
          <p:nvPr/>
        </p:nvSpPr>
        <p:spPr>
          <a:xfrm>
            <a:off x="4567360" y="996473"/>
            <a:ext cx="530915" cy="369332"/>
          </a:xfrm>
          <a:prstGeom prst="rect">
            <a:avLst/>
          </a:prstGeom>
        </p:spPr>
        <p:txBody>
          <a:bodyPr wrap="none">
            <a:spAutoFit/>
          </a:bodyPr>
          <a:lstStyle/>
          <a:p>
            <a:r>
              <a:rPr lang="en-US" altLang="zh-CN" kern="100" dirty="0">
                <a:latin typeface="宋体" panose="02010600030101010101" pitchFamily="2" charset="-122"/>
                <a:cs typeface="宋体" panose="02010600030101010101" pitchFamily="2" charset="-122"/>
              </a:rPr>
              <a:t>C. </a:t>
            </a:r>
            <a:endParaRPr lang="zh-CN" altLang="en-US" dirty="0"/>
          </a:p>
        </p:txBody>
      </p:sp>
      <p:sp>
        <p:nvSpPr>
          <p:cNvPr id="5" name="矩形 4"/>
          <p:cNvSpPr/>
          <p:nvPr/>
        </p:nvSpPr>
        <p:spPr>
          <a:xfrm>
            <a:off x="152398" y="854712"/>
            <a:ext cx="827471" cy="369332"/>
          </a:xfrm>
          <a:prstGeom prst="rect">
            <a:avLst/>
          </a:prstGeom>
        </p:spPr>
        <p:txBody>
          <a:bodyPr wrap="none">
            <a:spAutoFit/>
          </a:bodyPr>
          <a:lstStyle/>
          <a:p>
            <a:r>
              <a:rPr lang="en-US" altLang="zh-CN" dirty="0" smtClean="0"/>
              <a:t>2016.4</a:t>
            </a:r>
            <a:endParaRPr lang="en-US" altLang="zh-CN" dirty="0"/>
          </a:p>
        </p:txBody>
      </p:sp>
      <p:sp>
        <p:nvSpPr>
          <p:cNvPr id="6" name="矩形 5"/>
          <p:cNvSpPr/>
          <p:nvPr/>
        </p:nvSpPr>
        <p:spPr>
          <a:xfrm>
            <a:off x="22337" y="1893483"/>
            <a:ext cx="7936301" cy="923330"/>
          </a:xfrm>
          <a:prstGeom prst="rect">
            <a:avLst/>
          </a:prstGeom>
        </p:spPr>
        <p:txBody>
          <a:bodyPr wrap="square">
            <a:spAutoFit/>
          </a:bodyPr>
          <a:lstStyle/>
          <a:p>
            <a:pPr algn="just">
              <a:lnSpc>
                <a:spcPct val="150000"/>
              </a:lnSpc>
              <a:spcAft>
                <a:spcPts val="0"/>
              </a:spcAft>
            </a:pPr>
            <a:r>
              <a:rPr lang="en-US" altLang="zh-CN" kern="100" dirty="0">
                <a:latin typeface="宋体" panose="02010600030101010101" pitchFamily="2" charset="-122"/>
                <a:cs typeface="宋体" panose="02010600030101010101" pitchFamily="2" charset="-122"/>
              </a:rPr>
              <a:t>22. </a:t>
            </a:r>
            <a:r>
              <a:rPr lang="zh-CN" altLang="zh-CN" kern="100" dirty="0">
                <a:latin typeface="Times New Roman" panose="02020603050405020304" pitchFamily="18" charset="0"/>
                <a:cs typeface="宋体" panose="02010600030101010101" pitchFamily="2" charset="-122"/>
              </a:rPr>
              <a:t>我国汇本制度改革坚持的原则是</a:t>
            </a:r>
            <a:endParaRPr lang="zh-CN" altLang="zh-CN" sz="1600" kern="100" dirty="0">
              <a:latin typeface="Times New Roman" panose="02020603050405020304" pitchFamily="18" charset="0"/>
            </a:endParaRPr>
          </a:p>
          <a:p>
            <a:pPr indent="279400" algn="just">
              <a:lnSpc>
                <a:spcPct val="150000"/>
              </a:lnSpc>
              <a:spcAft>
                <a:spcPts val="0"/>
              </a:spcAft>
            </a:pPr>
            <a:r>
              <a:rPr lang="en-US" altLang="zh-CN" kern="100" dirty="0">
                <a:latin typeface="宋体" panose="02010600030101010101" pitchFamily="2" charset="-122"/>
                <a:cs typeface="宋体" panose="02010600030101010101" pitchFamily="2" charset="-122"/>
              </a:rPr>
              <a:t>A.</a:t>
            </a:r>
            <a:r>
              <a:rPr lang="zh-CN" altLang="zh-CN" kern="100" dirty="0">
                <a:latin typeface="Times New Roman" panose="02020603050405020304" pitchFamily="18" charset="0"/>
                <a:cs typeface="宋体" panose="02010600030101010101" pitchFamily="2" charset="-122"/>
              </a:rPr>
              <a:t>主动性</a:t>
            </a:r>
            <a:r>
              <a:rPr lang="en-US" altLang="zh-CN" kern="100" dirty="0">
                <a:latin typeface="Times New Roman" panose="02020603050405020304" pitchFamily="18" charset="0"/>
                <a:cs typeface="宋体" panose="02010600030101010101" pitchFamily="2" charset="-122"/>
              </a:rPr>
              <a:t>        B. </a:t>
            </a:r>
            <a:r>
              <a:rPr lang="zh-CN" altLang="zh-CN" kern="100" dirty="0">
                <a:latin typeface="Times New Roman" panose="02020603050405020304" pitchFamily="18" charset="0"/>
                <a:cs typeface="宋体" panose="02010600030101010101" pitchFamily="2" charset="-122"/>
              </a:rPr>
              <a:t>随机性</a:t>
            </a:r>
            <a:r>
              <a:rPr lang="en-US" altLang="zh-CN" kern="100" dirty="0">
                <a:latin typeface="Times New Roman" panose="02020603050405020304" pitchFamily="18" charset="0"/>
                <a:cs typeface="宋体" panose="02010600030101010101" pitchFamily="2" charset="-122"/>
              </a:rPr>
              <a:t>        C. </a:t>
            </a:r>
            <a:r>
              <a:rPr lang="zh-CN" altLang="zh-CN" kern="100" dirty="0">
                <a:latin typeface="Times New Roman" panose="02020603050405020304" pitchFamily="18" charset="0"/>
                <a:cs typeface="宋体" panose="02010600030101010101" pitchFamily="2" charset="-122"/>
              </a:rPr>
              <a:t>可控性</a:t>
            </a:r>
            <a:r>
              <a:rPr lang="en-US" altLang="zh-CN" kern="100" dirty="0">
                <a:latin typeface="Times New Roman" panose="02020603050405020304" pitchFamily="18" charset="0"/>
                <a:cs typeface="宋体" panose="02010600030101010101" pitchFamily="2" charset="-122"/>
              </a:rPr>
              <a:t>        D. </a:t>
            </a:r>
            <a:r>
              <a:rPr lang="zh-CN" altLang="zh-CN" kern="100" dirty="0">
                <a:latin typeface="Times New Roman" panose="02020603050405020304" pitchFamily="18" charset="0"/>
                <a:cs typeface="宋体" panose="02010600030101010101" pitchFamily="2" charset="-122"/>
              </a:rPr>
              <a:t>收益性</a:t>
            </a:r>
            <a:r>
              <a:rPr lang="en-US" altLang="zh-CN" kern="100" dirty="0">
                <a:latin typeface="Times New Roman" panose="02020603050405020304" pitchFamily="18" charset="0"/>
                <a:cs typeface="宋体" panose="02010600030101010101" pitchFamily="2" charset="-122"/>
              </a:rPr>
              <a:t> </a:t>
            </a:r>
            <a:r>
              <a:rPr lang="en-US" altLang="zh-CN" sz="1600" kern="100" dirty="0" smtClean="0">
                <a:latin typeface="Times New Roman" panose="02020603050405020304" pitchFamily="18" charset="0"/>
              </a:rPr>
              <a:t> </a:t>
            </a:r>
            <a:r>
              <a:rPr lang="en-US" altLang="zh-CN" kern="100" dirty="0" smtClean="0">
                <a:latin typeface="宋体" panose="02010600030101010101" pitchFamily="2" charset="-122"/>
                <a:cs typeface="宋体" panose="02010600030101010101" pitchFamily="2" charset="-122"/>
              </a:rPr>
              <a:t>E</a:t>
            </a:r>
            <a:r>
              <a:rPr lang="en-US" altLang="zh-CN" kern="100" dirty="0">
                <a:latin typeface="宋体" panose="02010600030101010101" pitchFamily="2" charset="-122"/>
                <a:cs typeface="宋体" panose="02010600030101010101" pitchFamily="2" charset="-122"/>
              </a:rPr>
              <a:t>.</a:t>
            </a:r>
            <a:r>
              <a:rPr lang="zh-CN" altLang="zh-CN" kern="100" dirty="0">
                <a:latin typeface="Times New Roman" panose="02020603050405020304" pitchFamily="18" charset="0"/>
                <a:cs typeface="宋体" panose="02010600030101010101" pitchFamily="2" charset="-122"/>
              </a:rPr>
              <a:t>渐进性</a:t>
            </a:r>
            <a:endParaRPr lang="zh-CN" altLang="zh-CN" sz="1600" kern="100" dirty="0">
              <a:latin typeface="Times New Roman" panose="02020603050405020304" pitchFamily="18" charset="0"/>
            </a:endParaRPr>
          </a:p>
        </p:txBody>
      </p:sp>
      <p:sp>
        <p:nvSpPr>
          <p:cNvPr id="7" name="矩形 6"/>
          <p:cNvSpPr/>
          <p:nvPr/>
        </p:nvSpPr>
        <p:spPr>
          <a:xfrm>
            <a:off x="3921029" y="2014053"/>
            <a:ext cx="646331" cy="369332"/>
          </a:xfrm>
          <a:prstGeom prst="rect">
            <a:avLst/>
          </a:prstGeom>
        </p:spPr>
        <p:txBody>
          <a:bodyPr wrap="none">
            <a:spAutoFit/>
          </a:bodyPr>
          <a:lstStyle/>
          <a:p>
            <a:r>
              <a:rPr lang="en-US" altLang="zh-CN" kern="100" dirty="0">
                <a:latin typeface="宋体" panose="02010600030101010101" pitchFamily="2" charset="-122"/>
                <a:cs typeface="宋体" panose="02010600030101010101" pitchFamily="2" charset="-122"/>
              </a:rPr>
              <a:t>ACE </a:t>
            </a:r>
            <a:endParaRPr lang="zh-CN" altLang="en-US" dirty="0"/>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13310"/>
            <a:ext cx="6857143" cy="1190476"/>
          </a:xfrm>
          <a:prstGeom prst="rect">
            <a:avLst/>
          </a:prstGeom>
        </p:spPr>
      </p:pic>
      <p:sp>
        <p:nvSpPr>
          <p:cNvPr id="9" name="矩形 8"/>
          <p:cNvSpPr/>
          <p:nvPr/>
        </p:nvSpPr>
        <p:spPr>
          <a:xfrm>
            <a:off x="-80515" y="2860864"/>
            <a:ext cx="944489" cy="369332"/>
          </a:xfrm>
          <a:prstGeom prst="rect">
            <a:avLst/>
          </a:prstGeom>
        </p:spPr>
        <p:txBody>
          <a:bodyPr wrap="none">
            <a:spAutoFit/>
          </a:bodyPr>
          <a:lstStyle/>
          <a:p>
            <a:r>
              <a:rPr lang="en-US" altLang="zh-CN" dirty="0" smtClean="0"/>
              <a:t>2014.10</a:t>
            </a:r>
            <a:endParaRPr lang="en-US" altLang="zh-CN" dirty="0"/>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7" y="3306715"/>
            <a:ext cx="6742857" cy="2514286"/>
          </a:xfrm>
          <a:prstGeom prst="rect">
            <a:avLst/>
          </a:prstGeom>
        </p:spPr>
      </p:pic>
      <p:sp>
        <p:nvSpPr>
          <p:cNvPr id="11" name="Rectangle 2"/>
          <p:cNvSpPr txBox="1">
            <a:spLocks noChangeArrowheads="1"/>
          </p:cNvSpPr>
          <p:nvPr/>
        </p:nvSpPr>
        <p:spPr>
          <a:xfrm>
            <a:off x="473645" y="395396"/>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000" b="1" dirty="0" smtClean="0">
                <a:solidFill>
                  <a:srgbClr val="FF0000"/>
                </a:solidFill>
                <a:latin typeface="微软雅黑" panose="020B0503020204020204" pitchFamily="34" charset="-122"/>
                <a:ea typeface="微软雅黑" panose="020B0503020204020204" pitchFamily="34" charset="-122"/>
              </a:rPr>
              <a:t>真题演练</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1915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86F1E9F-CDE5-4976-A53B-9F21ACD47DE9}" type="slidenum">
              <a:rPr lang="zh-CN" altLang="en-US" smtClean="0"/>
              <a:t>5</a:t>
            </a:fld>
            <a:endParaRPr lang="zh-CN" altLang="en-US"/>
          </a:p>
        </p:txBody>
      </p:sp>
      <p:sp>
        <p:nvSpPr>
          <p:cNvPr id="3" name="矩形 2"/>
          <p:cNvSpPr/>
          <p:nvPr/>
        </p:nvSpPr>
        <p:spPr>
          <a:xfrm>
            <a:off x="336430" y="1297192"/>
            <a:ext cx="7850038" cy="3416320"/>
          </a:xfrm>
          <a:prstGeom prst="rect">
            <a:avLst/>
          </a:prstGeom>
        </p:spPr>
        <p:txBody>
          <a:bodyPr wrap="square">
            <a:spAutoFit/>
          </a:bodyPr>
          <a:lstStyle/>
          <a:p>
            <a:r>
              <a:rPr lang="zh-CN" altLang="en-US" b="1" dirty="0">
                <a:solidFill>
                  <a:srgbClr val="FF0000"/>
                </a:solidFill>
                <a:latin typeface="微软雅黑" panose="020B0503020204020204" pitchFamily="34" charset="-122"/>
                <a:ea typeface="微软雅黑" panose="020B0503020204020204" pitchFamily="34" charset="-122"/>
              </a:rPr>
              <a:t>特别提款权（</a:t>
            </a:r>
            <a:r>
              <a:rPr lang="en-US" altLang="zh-CN" b="1" dirty="0">
                <a:solidFill>
                  <a:srgbClr val="FF0000"/>
                </a:solidFill>
                <a:latin typeface="微软雅黑" panose="020B0503020204020204" pitchFamily="34" charset="-122"/>
                <a:ea typeface="微软雅黑" panose="020B0503020204020204" pitchFamily="34" charset="-122"/>
              </a:rPr>
              <a:t>Special Drawing Right</a:t>
            </a:r>
            <a:r>
              <a:rPr lang="zh-CN" altLang="en-US" b="1" dirty="0">
                <a:solidFill>
                  <a:srgbClr val="FF0000"/>
                </a:solidFill>
                <a:latin typeface="微软雅黑" panose="020B0503020204020204" pitchFamily="34" charset="-122"/>
                <a:ea typeface="微软雅黑" panose="020B0503020204020204" pitchFamily="34" charset="-122"/>
              </a:rPr>
              <a:t>，</a:t>
            </a:r>
            <a:r>
              <a:rPr lang="en-US" altLang="zh-CN" b="1" dirty="0">
                <a:solidFill>
                  <a:srgbClr val="FF0000"/>
                </a:solidFill>
                <a:latin typeface="微软雅黑" panose="020B0503020204020204" pitchFamily="34" charset="-122"/>
                <a:ea typeface="微软雅黑" panose="020B0503020204020204" pitchFamily="34" charset="-122"/>
              </a:rPr>
              <a:t>SDR</a:t>
            </a:r>
            <a:r>
              <a:rPr lang="zh-CN" altLang="en-US" b="1" dirty="0">
                <a:solidFill>
                  <a:srgbClr val="FF0000"/>
                </a:solidFill>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亦称“</a:t>
            </a:r>
            <a:r>
              <a:rPr lang="zh-CN" altLang="en-US" b="1" dirty="0">
                <a:solidFill>
                  <a:srgbClr val="FF0000"/>
                </a:solidFill>
                <a:latin typeface="微软雅黑" panose="020B0503020204020204" pitchFamily="34" charset="-122"/>
                <a:ea typeface="微软雅黑" panose="020B0503020204020204" pitchFamily="34" charset="-122"/>
              </a:rPr>
              <a:t>纸黄金</a:t>
            </a:r>
            <a:r>
              <a:rPr lang="zh-CN" altLang="en-US" b="1"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Paper Gold</a:t>
            </a:r>
            <a:r>
              <a:rPr lang="zh-CN" altLang="en-US" b="1" dirty="0">
                <a:latin typeface="微软雅黑" panose="020B0503020204020204" pitchFamily="34" charset="-122"/>
                <a:ea typeface="微软雅黑" panose="020B0503020204020204" pitchFamily="34" charset="-122"/>
              </a:rPr>
              <a:t>），最早发行于</a:t>
            </a:r>
            <a:r>
              <a:rPr lang="en-US" altLang="zh-CN" b="1" dirty="0">
                <a:latin typeface="微软雅黑" panose="020B0503020204020204" pitchFamily="34" charset="-122"/>
                <a:ea typeface="微软雅黑" panose="020B0503020204020204" pitchFamily="34" charset="-122"/>
              </a:rPr>
              <a:t>1969</a:t>
            </a:r>
            <a:r>
              <a:rPr lang="zh-CN" altLang="en-US" b="1" dirty="0">
                <a:latin typeface="微软雅黑" panose="020B0503020204020204" pitchFamily="34" charset="-122"/>
                <a:ea typeface="微软雅黑" panose="020B0503020204020204" pitchFamily="34" charset="-122"/>
              </a:rPr>
              <a:t>年，是国际货币基金组织根据会员国认缴的份额分配的，可用于偿还国际货币基金组织债务、弥补会员国政府之间国际收支逆差的一种账面资产。其价值由</a:t>
            </a:r>
            <a:r>
              <a:rPr lang="zh-CN" altLang="en-US" b="1" dirty="0">
                <a:solidFill>
                  <a:srgbClr val="FF0000"/>
                </a:solidFill>
                <a:latin typeface="微软雅黑" panose="020B0503020204020204" pitchFamily="34" charset="-122"/>
                <a:ea typeface="微软雅黑" panose="020B0503020204020204" pitchFamily="34" charset="-122"/>
              </a:rPr>
              <a:t>美元、欧元、人民币、日元和英镑</a:t>
            </a:r>
            <a:r>
              <a:rPr lang="zh-CN" altLang="en-US" b="1" dirty="0">
                <a:latin typeface="微软雅黑" panose="020B0503020204020204" pitchFamily="34" charset="-122"/>
                <a:ea typeface="微软雅黑" panose="020B0503020204020204" pitchFamily="34" charset="-122"/>
              </a:rPr>
              <a:t>组成的</a:t>
            </a:r>
            <a:r>
              <a:rPr lang="zh-CN" altLang="en-US" b="1" dirty="0">
                <a:solidFill>
                  <a:srgbClr val="FF0000"/>
                </a:solidFill>
                <a:latin typeface="微软雅黑" panose="020B0503020204020204" pitchFamily="34" charset="-122"/>
                <a:ea typeface="微软雅黑" panose="020B0503020204020204" pitchFamily="34" charset="-122"/>
              </a:rPr>
              <a:t>一篮子储备货币决定</a:t>
            </a:r>
            <a:r>
              <a:rPr lang="zh-CN" altLang="en-US" b="1" dirty="0" smtClean="0">
                <a:solidFill>
                  <a:srgbClr val="FF0000"/>
                </a:solidFill>
                <a:latin typeface="微软雅黑" panose="020B0503020204020204" pitchFamily="34" charset="-122"/>
                <a:ea typeface="微软雅黑" panose="020B0503020204020204" pitchFamily="34" charset="-122"/>
              </a:rPr>
              <a:t>。</a:t>
            </a:r>
            <a:endParaRPr lang="en-US" altLang="zh-CN" b="1" dirty="0" smtClean="0">
              <a:solidFill>
                <a:srgbClr val="FF0000"/>
              </a:solidFill>
              <a:latin typeface="微软雅黑" panose="020B0503020204020204" pitchFamily="34" charset="-122"/>
              <a:ea typeface="微软雅黑" panose="020B0503020204020204" pitchFamily="34" charset="-122"/>
            </a:endParaRPr>
          </a:p>
          <a:p>
            <a:endParaRPr lang="en-US" altLang="zh-CN" b="1" dirty="0">
              <a:latin typeface="微软雅黑" panose="020B0503020204020204" pitchFamily="34" charset="-122"/>
              <a:ea typeface="微软雅黑" panose="020B0503020204020204" pitchFamily="34" charset="-122"/>
            </a:endParaRPr>
          </a:p>
          <a:p>
            <a:r>
              <a:rPr lang="zh-CN" altLang="en-US" b="1" dirty="0" smtClean="0">
                <a:latin typeface="微软雅黑" panose="020B0503020204020204" pitchFamily="34" charset="-122"/>
                <a:ea typeface="微软雅黑" panose="020B0503020204020204" pitchFamily="34" charset="-122"/>
              </a:rPr>
              <a:t>会员国</a:t>
            </a:r>
            <a:r>
              <a:rPr lang="zh-CN" altLang="en-US" b="1" dirty="0">
                <a:latin typeface="微软雅黑" panose="020B0503020204020204" pitchFamily="34" charset="-122"/>
                <a:ea typeface="微软雅黑" panose="020B0503020204020204" pitchFamily="34" charset="-122"/>
              </a:rPr>
              <a:t>在发生国际收支逆差时，可用它向基金组织指定的其他会员国换取外汇，以偿付国际收支逆差或偿还基金组织的贷款，还可与黄金、自由兑换货币一样充当国际储备</a:t>
            </a:r>
            <a:r>
              <a:rPr lang="zh-CN" altLang="en-US" b="1" dirty="0" smtClean="0">
                <a:latin typeface="微软雅黑" panose="020B0503020204020204" pitchFamily="34" charset="-122"/>
                <a:ea typeface="微软雅黑" panose="020B0503020204020204" pitchFamily="34" charset="-122"/>
              </a:rPr>
              <a:t>。但是</a:t>
            </a:r>
            <a:r>
              <a:rPr lang="zh-CN" altLang="en-US" b="1" dirty="0" smtClean="0">
                <a:solidFill>
                  <a:srgbClr val="FF0000"/>
                </a:solidFill>
                <a:latin typeface="微软雅黑" panose="020B0503020204020204" pitchFamily="34" charset="-122"/>
                <a:ea typeface="微软雅黑" panose="020B0503020204020204" pitchFamily="34" charset="-122"/>
              </a:rPr>
              <a:t>不能直接用于贸易或非贸易的支付。</a:t>
            </a:r>
            <a:endParaRPr lang="en-US" altLang="zh-CN" b="1" dirty="0" smtClean="0">
              <a:solidFill>
                <a:srgbClr val="FF0000"/>
              </a:solidFill>
              <a:latin typeface="微软雅黑" panose="020B0503020204020204" pitchFamily="34" charset="-122"/>
              <a:ea typeface="微软雅黑" panose="020B0503020204020204" pitchFamily="34" charset="-122"/>
            </a:endParaRPr>
          </a:p>
          <a:p>
            <a:endParaRPr lang="en-US" altLang="zh-CN" b="1" dirty="0">
              <a:latin typeface="微软雅黑" panose="020B0503020204020204" pitchFamily="34" charset="-122"/>
              <a:ea typeface="微软雅黑" panose="020B0503020204020204" pitchFamily="34" charset="-122"/>
            </a:endParaRPr>
          </a:p>
          <a:p>
            <a:r>
              <a:rPr lang="zh-CN" altLang="en-US" b="1" dirty="0" smtClean="0">
                <a:latin typeface="微软雅黑" panose="020B0503020204020204" pitchFamily="34" charset="-122"/>
                <a:ea typeface="微软雅黑" panose="020B0503020204020204" pitchFamily="34" charset="-122"/>
              </a:rPr>
              <a:t>因为</a:t>
            </a:r>
            <a:r>
              <a:rPr lang="zh-CN" altLang="en-US" b="1" dirty="0">
                <a:latin typeface="微软雅黑" panose="020B0503020204020204" pitchFamily="34" charset="-122"/>
                <a:ea typeface="微软雅黑" panose="020B0503020204020204" pitchFamily="34" charset="-122"/>
              </a:rPr>
              <a:t>它是国际货币基金组织原有的普通提款权以外的一种补充，所以称为特别提款权。</a:t>
            </a:r>
          </a:p>
        </p:txBody>
      </p:sp>
      <p:sp>
        <p:nvSpPr>
          <p:cNvPr id="4" name="Rectangle 2"/>
          <p:cNvSpPr txBox="1">
            <a:spLocks noChangeArrowheads="1"/>
          </p:cNvSpPr>
          <p:nvPr/>
        </p:nvSpPr>
        <p:spPr>
          <a:xfrm>
            <a:off x="542656" y="193525"/>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800" b="1" dirty="0">
                <a:latin typeface="微软雅黑" panose="020B0503020204020204" pitchFamily="34" charset="-122"/>
                <a:ea typeface="微软雅黑" panose="020B0503020204020204" pitchFamily="34" charset="-122"/>
              </a:rPr>
              <a:t>第一节   外汇与汇率</a:t>
            </a:r>
          </a:p>
        </p:txBody>
      </p:sp>
    </p:spTree>
    <p:extLst>
      <p:ext uri="{BB962C8B-B14F-4D97-AF65-F5344CB8AC3E}">
        <p14:creationId xmlns:p14="http://schemas.microsoft.com/office/powerpoint/2010/main" val="1075032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A24B717B-1CCA-4998-B427-9669F86BA2F0}" type="slidenum">
              <a:rPr lang="en-US" altLang="zh-CN" smtClean="0"/>
              <a:pPr/>
              <a:t>50</a:t>
            </a:fld>
            <a:endParaRPr lang="en-US" altLang="zh-CN"/>
          </a:p>
        </p:txBody>
      </p:sp>
      <p:sp>
        <p:nvSpPr>
          <p:cNvPr id="3" name="矩形 2"/>
          <p:cNvSpPr/>
          <p:nvPr/>
        </p:nvSpPr>
        <p:spPr>
          <a:xfrm>
            <a:off x="232913" y="1060898"/>
            <a:ext cx="8176450" cy="923330"/>
          </a:xfrm>
          <a:prstGeom prst="rect">
            <a:avLst/>
          </a:prstGeom>
        </p:spPr>
        <p:txBody>
          <a:bodyPr wrap="square">
            <a:spAutoFit/>
          </a:bodyPr>
          <a:lstStyle/>
          <a:p>
            <a:r>
              <a:rPr lang="en-US" altLang="zh-CN" dirty="0" smtClean="0"/>
              <a:t>2016.10</a:t>
            </a:r>
          </a:p>
          <a:p>
            <a:r>
              <a:rPr lang="zh-CN" altLang="en-US" dirty="0" smtClean="0"/>
              <a:t>六</a:t>
            </a:r>
            <a:r>
              <a:rPr lang="zh-CN" altLang="en-US" dirty="0"/>
              <a:t>、论述</a:t>
            </a:r>
            <a:r>
              <a:rPr lang="zh-CN" altLang="en-US" dirty="0" smtClean="0"/>
              <a:t>题</a:t>
            </a:r>
            <a:endParaRPr lang="en-US" altLang="zh-CN" dirty="0" smtClean="0"/>
          </a:p>
          <a:p>
            <a:r>
              <a:rPr lang="en-US" altLang="zh-CN" dirty="0" smtClean="0"/>
              <a:t>38</a:t>
            </a:r>
            <a:r>
              <a:rPr lang="en-US" altLang="zh-CN" dirty="0"/>
              <a:t>.</a:t>
            </a:r>
            <a:r>
              <a:rPr lang="zh-CN" altLang="en-US" dirty="0"/>
              <a:t>结合影响一国汇率制度选择的因素，分析人民币汇率制度改革的趋势。</a:t>
            </a:r>
          </a:p>
        </p:txBody>
      </p:sp>
      <p:sp>
        <p:nvSpPr>
          <p:cNvPr id="4" name="矩形 3"/>
          <p:cNvSpPr/>
          <p:nvPr/>
        </p:nvSpPr>
        <p:spPr>
          <a:xfrm>
            <a:off x="150962" y="2156908"/>
            <a:ext cx="8811884" cy="3323987"/>
          </a:xfrm>
          <a:prstGeom prst="rect">
            <a:avLst/>
          </a:prstGeom>
        </p:spPr>
        <p:txBody>
          <a:bodyPr wrap="square">
            <a:spAutoFit/>
          </a:bodyPr>
          <a:lstStyle/>
          <a:p>
            <a:pPr algn="just">
              <a:lnSpc>
                <a:spcPct val="150000"/>
              </a:lnSpc>
              <a:spcAft>
                <a:spcPts val="0"/>
              </a:spcAft>
            </a:pPr>
            <a:r>
              <a:rPr lang="en-US" altLang="zh-CN" sz="1400" kern="100" dirty="0">
                <a:latin typeface="宋体" panose="02010600030101010101" pitchFamily="2" charset="-122"/>
                <a:cs typeface="宋体" panose="02010600030101010101" pitchFamily="2" charset="-122"/>
              </a:rPr>
              <a:t>38.</a:t>
            </a:r>
            <a:r>
              <a:rPr lang="zh-CN" altLang="zh-CN" sz="1400" kern="100" dirty="0">
                <a:latin typeface="Times New Roman" panose="02020603050405020304" pitchFamily="18" charset="0"/>
                <a:cs typeface="宋体" panose="02010600030101010101" pitchFamily="2" charset="-122"/>
              </a:rPr>
              <a:t>第一，一般</a:t>
            </a:r>
            <a:r>
              <a:rPr lang="zh-CN" altLang="zh-CN" sz="1400" kern="100" dirty="0" smtClean="0">
                <a:latin typeface="Times New Roman" panose="02020603050405020304" pitchFamily="18" charset="0"/>
                <a:cs typeface="宋体" panose="02010600030101010101" pitchFamily="2" charset="-122"/>
              </a:rPr>
              <a:t>认为经济</a:t>
            </a:r>
            <a:r>
              <a:rPr lang="zh-CN" altLang="zh-CN" sz="1400" kern="100" dirty="0">
                <a:latin typeface="Times New Roman" panose="02020603050405020304" pitchFamily="18" charset="0"/>
                <a:cs typeface="宋体" panose="02010600030101010101" pitchFamily="2" charset="-122"/>
              </a:rPr>
              <a:t>规模较小的国家不太适用浮动汇率制，因为它一般至于少数几个大国进行贸易往来，对它们的贸易依赖程度较高，汇率的浮动会给小国的国际贸易带来不便。而经济规模较大的国家则较适宜采用浮动汇率制。</a:t>
            </a:r>
            <a:endParaRPr lang="zh-CN" altLang="zh-CN" sz="1200" kern="100" dirty="0">
              <a:latin typeface="Times New Roman" panose="02020603050405020304" pitchFamily="18" charset="0"/>
            </a:endParaRPr>
          </a:p>
          <a:p>
            <a:pPr algn="just">
              <a:lnSpc>
                <a:spcPct val="150000"/>
              </a:lnSpc>
              <a:spcAft>
                <a:spcPts val="0"/>
              </a:spcAft>
            </a:pPr>
            <a:r>
              <a:rPr lang="zh-CN" altLang="zh-CN" sz="1400" kern="100" dirty="0">
                <a:latin typeface="Times New Roman" panose="02020603050405020304" pitchFamily="18" charset="0"/>
                <a:cs typeface="宋体" panose="02010600030101010101" pitchFamily="2" charset="-122"/>
              </a:rPr>
              <a:t>第二，通常认为，通胀率较高的国家适宜采用固定汇率制，而通胀率较低的国家适宜采用浮动汇率制。</a:t>
            </a:r>
            <a:endParaRPr lang="zh-CN" altLang="zh-CN" sz="1200" kern="100" dirty="0">
              <a:latin typeface="Times New Roman" panose="02020603050405020304" pitchFamily="18" charset="0"/>
            </a:endParaRPr>
          </a:p>
          <a:p>
            <a:pPr algn="just">
              <a:lnSpc>
                <a:spcPct val="150000"/>
              </a:lnSpc>
              <a:spcAft>
                <a:spcPts val="0"/>
              </a:spcAft>
            </a:pPr>
            <a:r>
              <a:rPr lang="zh-CN" altLang="zh-CN" sz="1400" kern="100" dirty="0">
                <a:latin typeface="Times New Roman" panose="02020603050405020304" pitchFamily="18" charset="0"/>
                <a:cs typeface="宋体" panose="02010600030101010101" pitchFamily="2" charset="-122"/>
              </a:rPr>
              <a:t>第三，一国在选择汇率制度时通常还要考虑国际条件的制约。</a:t>
            </a:r>
            <a:endParaRPr lang="zh-CN" altLang="zh-CN" sz="1200" kern="100" dirty="0">
              <a:latin typeface="Times New Roman" panose="02020603050405020304" pitchFamily="18" charset="0"/>
            </a:endParaRPr>
          </a:p>
          <a:p>
            <a:pPr algn="just">
              <a:lnSpc>
                <a:spcPct val="150000"/>
              </a:lnSpc>
              <a:spcAft>
                <a:spcPts val="0"/>
              </a:spcAft>
            </a:pPr>
            <a:r>
              <a:rPr lang="zh-CN" altLang="zh-CN" sz="1400" kern="100" dirty="0">
                <a:latin typeface="Times New Roman" panose="02020603050405020304" pitchFamily="18" charset="0"/>
                <a:cs typeface="宋体" panose="02010600030101010101" pitchFamily="2" charset="-122"/>
              </a:rPr>
              <a:t>目前国际社会比较一致的看法是，既没有适用于所有国家的单一的汇率制度，也没有对各国任何时期都适用的一成不变的汇率制度。</a:t>
            </a:r>
            <a:endParaRPr lang="zh-CN" altLang="zh-CN" sz="1200" kern="100" dirty="0">
              <a:latin typeface="Times New Roman" panose="02020603050405020304" pitchFamily="18" charset="0"/>
            </a:endParaRPr>
          </a:p>
          <a:p>
            <a:pPr algn="just">
              <a:lnSpc>
                <a:spcPct val="150000"/>
              </a:lnSpc>
              <a:spcAft>
                <a:spcPts val="0"/>
              </a:spcAft>
            </a:pPr>
            <a:r>
              <a:rPr lang="zh-CN" altLang="zh-CN" sz="1400" kern="100" dirty="0">
                <a:latin typeface="Times New Roman" panose="02020603050405020304" pitchFamily="18" charset="0"/>
                <a:cs typeface="宋体" panose="02010600030101010101" pitchFamily="2" charset="-122"/>
              </a:rPr>
              <a:t>我国汇率制度改革的总体目标是，建立健全以市场供求为基础的，有管理的浮动汇率制度，保持人民币汇率在合理、均衡水平上的基本稳定。在汇率制度改革中坚持的原则是主动性、可控性和渐进性。</a:t>
            </a:r>
            <a:endParaRPr lang="zh-CN" altLang="zh-CN" sz="1200" kern="100" dirty="0">
              <a:latin typeface="Times New Roman" panose="02020603050405020304" pitchFamily="18" charset="0"/>
            </a:endParaRPr>
          </a:p>
          <a:p>
            <a:pPr algn="just">
              <a:lnSpc>
                <a:spcPct val="150000"/>
              </a:lnSpc>
              <a:spcAft>
                <a:spcPts val="0"/>
              </a:spcAft>
            </a:pPr>
            <a:r>
              <a:rPr lang="en-US" altLang="zh-CN" sz="1400" kern="100" dirty="0">
                <a:latin typeface="宋体" panose="02010600030101010101" pitchFamily="2" charset="-122"/>
                <a:cs typeface="宋体" panose="02010600030101010101" pitchFamily="2" charset="-122"/>
              </a:rPr>
              <a:t> </a:t>
            </a:r>
            <a:endParaRPr lang="zh-CN" altLang="zh-CN" sz="1200" kern="100" dirty="0">
              <a:latin typeface="Times New Roman" panose="02020603050405020304" pitchFamily="18" charset="0"/>
            </a:endParaRPr>
          </a:p>
        </p:txBody>
      </p:sp>
      <p:sp>
        <p:nvSpPr>
          <p:cNvPr id="5" name="Rectangle 2"/>
          <p:cNvSpPr txBox="1">
            <a:spLocks noChangeArrowheads="1"/>
          </p:cNvSpPr>
          <p:nvPr/>
        </p:nvSpPr>
        <p:spPr>
          <a:xfrm>
            <a:off x="473645" y="395396"/>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000" b="1" dirty="0" smtClean="0">
                <a:solidFill>
                  <a:srgbClr val="FF0000"/>
                </a:solidFill>
                <a:latin typeface="微软雅黑" panose="020B0503020204020204" pitchFamily="34" charset="-122"/>
                <a:ea typeface="微软雅黑" panose="020B0503020204020204" pitchFamily="34" charset="-122"/>
              </a:rPr>
              <a:t>真题演练</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5641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86F1E9F-CDE5-4976-A53B-9F21ACD47DE9}" type="slidenum">
              <a:rPr lang="zh-CN" altLang="en-US" smtClean="0"/>
              <a:t>51</a:t>
            </a:fld>
            <a:endParaRPr lang="zh-CN" altLang="en-US"/>
          </a:p>
        </p:txBody>
      </p:sp>
      <p:sp>
        <p:nvSpPr>
          <p:cNvPr id="3" name="文本框 2"/>
          <p:cNvSpPr txBox="1"/>
          <p:nvPr/>
        </p:nvSpPr>
        <p:spPr>
          <a:xfrm>
            <a:off x="2346387" y="2647947"/>
            <a:ext cx="6418052"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模拟习题</a:t>
            </a:r>
            <a:endParaRPr lang="zh-CN" altLang="en-US" sz="36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301623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86F1E9F-CDE5-4976-A53B-9F21ACD47DE9}" type="slidenum">
              <a:rPr lang="zh-CN" altLang="en-US" smtClean="0"/>
              <a:t>52</a:t>
            </a:fld>
            <a:endParaRPr lang="zh-CN" altLang="en-US"/>
          </a:p>
        </p:txBody>
      </p:sp>
      <p:sp>
        <p:nvSpPr>
          <p:cNvPr id="5" name="文本框 4"/>
          <p:cNvSpPr txBox="1"/>
          <p:nvPr/>
        </p:nvSpPr>
        <p:spPr>
          <a:xfrm>
            <a:off x="733247" y="275683"/>
            <a:ext cx="6418052" cy="461665"/>
          </a:xfrm>
          <a:prstGeom prst="rect">
            <a:avLst/>
          </a:prstGeom>
          <a:noFill/>
        </p:spPr>
        <p:txBody>
          <a:bodyPr wrap="square" rtlCol="0">
            <a:spAutoFit/>
          </a:bodyPr>
          <a:lstStyle/>
          <a:p>
            <a:r>
              <a:rPr lang="zh-CN" altLang="en-US" sz="2400" b="1" dirty="0" smtClean="0">
                <a:solidFill>
                  <a:srgbClr val="FF0000"/>
                </a:solidFill>
                <a:latin typeface="微软雅黑" panose="020B0503020204020204" pitchFamily="34" charset="-122"/>
                <a:ea typeface="微软雅黑" panose="020B0503020204020204" pitchFamily="34" charset="-122"/>
              </a:rPr>
              <a:t>模拟习题</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6" name="矩形 5"/>
          <p:cNvSpPr/>
          <p:nvPr/>
        </p:nvSpPr>
        <p:spPr>
          <a:xfrm>
            <a:off x="0" y="938221"/>
            <a:ext cx="8108830" cy="1754326"/>
          </a:xfrm>
          <a:prstGeom prst="rect">
            <a:avLst/>
          </a:prstGeom>
        </p:spPr>
        <p:txBody>
          <a:bodyPr wrap="square">
            <a:spAutoFit/>
          </a:bodyPr>
          <a:lstStyle/>
          <a:p>
            <a:pPr indent="267970" algn="just">
              <a:spcAft>
                <a:spcPts val="0"/>
              </a:spcAft>
            </a:pPr>
            <a:r>
              <a:rPr lang="zh-CN" altLang="zh-CN" b="1" kern="100" dirty="0">
                <a:latin typeface="Calibri" panose="020F0502020204030204" pitchFamily="34" charset="0"/>
                <a:cs typeface="Times New Roman" panose="02020603050405020304" pitchFamily="18" charset="0"/>
              </a:rPr>
              <a:t>—、单项选择题</a:t>
            </a:r>
            <a:endParaRPr lang="zh-CN" altLang="zh-CN" kern="100" dirty="0">
              <a:latin typeface="Calibri" panose="020F0502020204030204" pitchFamily="34" charset="0"/>
              <a:cs typeface="Times New Roman" panose="02020603050405020304" pitchFamily="18" charset="0"/>
            </a:endParaRPr>
          </a:p>
          <a:p>
            <a:pPr indent="266700" algn="just">
              <a:spcAft>
                <a:spcPts val="0"/>
              </a:spcAft>
            </a:pPr>
            <a:r>
              <a:rPr lang="en-US" altLang="zh-CN" kern="100" dirty="0">
                <a:latin typeface="Calibri" panose="020F0502020204030204" pitchFamily="34" charset="0"/>
                <a:cs typeface="Times New Roman" panose="02020603050405020304" pitchFamily="18" charset="0"/>
              </a:rPr>
              <a:t>1.</a:t>
            </a:r>
            <a:r>
              <a:rPr lang="zh-CN" altLang="zh-CN" kern="100" dirty="0">
                <a:latin typeface="Calibri" panose="020F0502020204030204" pitchFamily="34" charset="0"/>
                <a:cs typeface="Times New Roman" panose="02020603050405020304" pitchFamily="18" charset="0"/>
              </a:rPr>
              <a:t>按照外汇买卖的清算交割期限</a:t>
            </a:r>
            <a:r>
              <a:rPr lang="zh-CN" altLang="zh-CN" kern="100" dirty="0" smtClean="0">
                <a:latin typeface="Calibri" panose="020F0502020204030204" pitchFamily="34" charset="0"/>
                <a:cs typeface="Times New Roman" panose="02020603050405020304" pitchFamily="18" charset="0"/>
              </a:rPr>
              <a:t>不同</a:t>
            </a:r>
            <a:r>
              <a:rPr lang="zh-CN" altLang="en-US" kern="100" dirty="0" smtClean="0">
                <a:latin typeface="Calibri" panose="020F0502020204030204" pitchFamily="34" charset="0"/>
                <a:cs typeface="Times New Roman" panose="02020603050405020304" pitchFamily="18" charset="0"/>
              </a:rPr>
              <a:t>，</a:t>
            </a:r>
            <a:r>
              <a:rPr lang="zh-CN" altLang="zh-CN" kern="100" dirty="0" smtClean="0">
                <a:latin typeface="Calibri" panose="020F0502020204030204" pitchFamily="34" charset="0"/>
                <a:cs typeface="Times New Roman" panose="02020603050405020304" pitchFamily="18" charset="0"/>
              </a:rPr>
              <a:t>外汇</a:t>
            </a:r>
            <a:r>
              <a:rPr lang="zh-CN" altLang="zh-CN" kern="100" dirty="0">
                <a:latin typeface="Calibri" panose="020F0502020204030204" pitchFamily="34" charset="0"/>
                <a:cs typeface="Times New Roman" panose="02020603050405020304" pitchFamily="18" charset="0"/>
              </a:rPr>
              <a:t>可分为（ </a:t>
            </a:r>
            <a:r>
              <a:rPr lang="zh-CN" altLang="zh-CN" kern="100" dirty="0" smtClean="0">
                <a:latin typeface="Calibri" panose="020F0502020204030204" pitchFamily="34" charset="0"/>
                <a:cs typeface="Times New Roman" panose="02020603050405020304" pitchFamily="18" charset="0"/>
              </a:rPr>
              <a:t>）</a:t>
            </a:r>
            <a:endParaRPr lang="zh-CN" altLang="zh-CN" kern="100" dirty="0">
              <a:latin typeface="Calibri" panose="020F0502020204030204" pitchFamily="34" charset="0"/>
              <a:cs typeface="Times New Roman" panose="02020603050405020304" pitchFamily="18" charset="0"/>
            </a:endParaRPr>
          </a:p>
          <a:p>
            <a:pPr indent="266700" algn="just">
              <a:spcAft>
                <a:spcPts val="0"/>
              </a:spcAft>
            </a:pPr>
            <a:r>
              <a:rPr lang="en-US" altLang="zh-CN" kern="100" dirty="0">
                <a:latin typeface="Calibri" panose="020F0502020204030204" pitchFamily="34" charset="0"/>
                <a:cs typeface="Times New Roman" panose="02020603050405020304" pitchFamily="18" charset="0"/>
              </a:rPr>
              <a:t>A.</a:t>
            </a:r>
            <a:r>
              <a:rPr lang="zh-CN" altLang="zh-CN" kern="100" dirty="0">
                <a:latin typeface="Calibri" panose="020F0502020204030204" pitchFamily="34" charset="0"/>
                <a:cs typeface="Times New Roman" panose="02020603050405020304" pitchFamily="18" charset="0"/>
              </a:rPr>
              <a:t>即期汇率与远期汇率</a:t>
            </a:r>
          </a:p>
          <a:p>
            <a:pPr indent="266700" algn="just">
              <a:spcAft>
                <a:spcPts val="0"/>
              </a:spcAft>
            </a:pPr>
            <a:r>
              <a:rPr lang="en-US" altLang="zh-CN" kern="100" dirty="0">
                <a:latin typeface="Calibri" panose="020F0502020204030204" pitchFamily="34" charset="0"/>
                <a:cs typeface="Times New Roman" panose="02020603050405020304" pitchFamily="18" charset="0"/>
              </a:rPr>
              <a:t>B.</a:t>
            </a:r>
            <a:r>
              <a:rPr lang="zh-CN" altLang="zh-CN" kern="100" dirty="0">
                <a:latin typeface="Calibri" panose="020F0502020204030204" pitchFamily="34" charset="0"/>
                <a:cs typeface="Times New Roman" panose="02020603050405020304" pitchFamily="18" charset="0"/>
              </a:rPr>
              <a:t>基准汇率与套算汇率</a:t>
            </a:r>
          </a:p>
          <a:p>
            <a:pPr indent="266700" algn="just">
              <a:spcAft>
                <a:spcPts val="0"/>
              </a:spcAft>
            </a:pPr>
            <a:r>
              <a:rPr lang="en-US" altLang="zh-CN" kern="100" dirty="0">
                <a:latin typeface="Calibri" panose="020F0502020204030204" pitchFamily="34" charset="0"/>
                <a:cs typeface="Times New Roman" panose="02020603050405020304" pitchFamily="18" charset="0"/>
              </a:rPr>
              <a:t>C.</a:t>
            </a:r>
            <a:r>
              <a:rPr lang="zh-CN" altLang="zh-CN" kern="100" dirty="0">
                <a:latin typeface="Calibri" panose="020F0502020204030204" pitchFamily="34" charset="0"/>
                <a:cs typeface="Times New Roman" panose="02020603050405020304" pitchFamily="18" charset="0"/>
              </a:rPr>
              <a:t>买入汇率与卖出汇率</a:t>
            </a:r>
          </a:p>
          <a:p>
            <a:pPr indent="266700" algn="just">
              <a:spcAft>
                <a:spcPts val="0"/>
              </a:spcAft>
            </a:pPr>
            <a:r>
              <a:rPr lang="en-US" altLang="zh-CN" kern="100" dirty="0">
                <a:latin typeface="Calibri" panose="020F0502020204030204" pitchFamily="34" charset="0"/>
                <a:cs typeface="Times New Roman" panose="02020603050405020304" pitchFamily="18" charset="0"/>
              </a:rPr>
              <a:t>D</a:t>
            </a:r>
            <a:r>
              <a:rPr lang="zh-CN" altLang="zh-CN" kern="100" dirty="0">
                <a:latin typeface="Calibri" panose="020F0502020204030204" pitchFamily="34" charset="0"/>
                <a:cs typeface="Times New Roman" panose="02020603050405020304" pitchFamily="18" charset="0"/>
              </a:rPr>
              <a:t>名义汇率与实际汇率</a:t>
            </a:r>
          </a:p>
        </p:txBody>
      </p:sp>
      <p:sp>
        <p:nvSpPr>
          <p:cNvPr id="7" name="矩形 6"/>
          <p:cNvSpPr/>
          <p:nvPr/>
        </p:nvSpPr>
        <p:spPr>
          <a:xfrm>
            <a:off x="3736699" y="1815384"/>
            <a:ext cx="317716" cy="369332"/>
          </a:xfrm>
          <a:prstGeom prst="rect">
            <a:avLst/>
          </a:prstGeom>
        </p:spPr>
        <p:txBody>
          <a:bodyPr wrap="none">
            <a:spAutoFit/>
          </a:bodyPr>
          <a:lstStyle/>
          <a:p>
            <a:r>
              <a:rPr lang="en-US" altLang="zh-CN" kern="100" dirty="0">
                <a:latin typeface="Calibri" panose="020F0502020204030204" pitchFamily="34" charset="0"/>
                <a:cs typeface="Times New Roman" panose="02020603050405020304" pitchFamily="18" charset="0"/>
              </a:rPr>
              <a:t>A</a:t>
            </a:r>
            <a:endParaRPr lang="zh-CN" altLang="en-US" dirty="0"/>
          </a:p>
        </p:txBody>
      </p:sp>
      <p:sp>
        <p:nvSpPr>
          <p:cNvPr id="8" name="矩形 7"/>
          <p:cNvSpPr/>
          <p:nvPr/>
        </p:nvSpPr>
        <p:spPr>
          <a:xfrm>
            <a:off x="0" y="3061879"/>
            <a:ext cx="4572000" cy="1477328"/>
          </a:xfrm>
          <a:prstGeom prst="rect">
            <a:avLst/>
          </a:prstGeom>
        </p:spPr>
        <p:txBody>
          <a:bodyPr>
            <a:spAutoFit/>
          </a:bodyPr>
          <a:lstStyle/>
          <a:p>
            <a:pPr indent="266700" algn="just">
              <a:spcAft>
                <a:spcPts val="0"/>
              </a:spcAft>
            </a:pPr>
            <a:r>
              <a:rPr lang="en-US" altLang="zh-CN" kern="100" dirty="0">
                <a:latin typeface="Calibri" panose="020F0502020204030204" pitchFamily="34" charset="0"/>
                <a:cs typeface="Times New Roman" panose="02020603050405020304" pitchFamily="18" charset="0"/>
              </a:rPr>
              <a:t>2.</a:t>
            </a:r>
            <a:r>
              <a:rPr lang="zh-CN" altLang="zh-CN" kern="100" dirty="0">
                <a:latin typeface="Calibri" panose="020F0502020204030204" pitchFamily="34" charset="0"/>
                <a:cs typeface="Times New Roman" panose="02020603050405020304" pitchFamily="18" charset="0"/>
              </a:rPr>
              <a:t>中间汇率等于（ </a:t>
            </a:r>
            <a:r>
              <a:rPr lang="en-US" altLang="zh-CN" kern="100" dirty="0" smtClean="0">
                <a:latin typeface="Calibri" panose="020F0502020204030204" pitchFamily="34" charset="0"/>
                <a:cs typeface="Times New Roman" panose="02020603050405020304" pitchFamily="18" charset="0"/>
              </a:rPr>
              <a:t>  </a:t>
            </a:r>
            <a:r>
              <a:rPr lang="zh-CN" altLang="zh-CN" kern="100" dirty="0" smtClean="0">
                <a:latin typeface="Calibri" panose="020F0502020204030204" pitchFamily="34" charset="0"/>
                <a:cs typeface="Times New Roman" panose="02020603050405020304" pitchFamily="18" charset="0"/>
              </a:rPr>
              <a:t>）</a:t>
            </a:r>
            <a:endParaRPr lang="zh-CN" altLang="zh-CN" kern="100" dirty="0">
              <a:latin typeface="Calibri" panose="020F0502020204030204" pitchFamily="34" charset="0"/>
              <a:cs typeface="Times New Roman" panose="02020603050405020304" pitchFamily="18" charset="0"/>
            </a:endParaRPr>
          </a:p>
          <a:p>
            <a:pPr indent="266700" algn="just">
              <a:spcAft>
                <a:spcPts val="0"/>
              </a:spcAft>
            </a:pPr>
            <a:r>
              <a:rPr lang="en-US" altLang="zh-CN" kern="100" dirty="0">
                <a:latin typeface="Calibri" panose="020F0502020204030204" pitchFamily="34" charset="0"/>
                <a:cs typeface="Times New Roman" panose="02020603050405020304" pitchFamily="18" charset="0"/>
              </a:rPr>
              <a:t>A.(</a:t>
            </a:r>
            <a:r>
              <a:rPr lang="zh-CN" altLang="zh-CN" kern="100" dirty="0">
                <a:latin typeface="Calibri" panose="020F0502020204030204" pitchFamily="34" charset="0"/>
                <a:cs typeface="Times New Roman" panose="02020603050405020304" pitchFamily="18" charset="0"/>
              </a:rPr>
              <a:t>买入汇率十卖出汇率</a:t>
            </a:r>
            <a:r>
              <a:rPr lang="en-US" altLang="zh-CN" kern="100" dirty="0">
                <a:latin typeface="Calibri" panose="020F0502020204030204" pitchFamily="34" charset="0"/>
                <a:cs typeface="Times New Roman" panose="02020603050405020304" pitchFamily="18" charset="0"/>
              </a:rPr>
              <a:t>)</a:t>
            </a:r>
            <a:r>
              <a:rPr lang="zh-CN" altLang="zh-CN" kern="100" dirty="0">
                <a:latin typeface="Calibri" panose="020F0502020204030204" pitchFamily="34" charset="0"/>
                <a:cs typeface="Times New Roman" panose="02020603050405020304" pitchFamily="18" charset="0"/>
              </a:rPr>
              <a:t>÷</a:t>
            </a:r>
            <a:r>
              <a:rPr lang="en-US" altLang="zh-CN" kern="100" dirty="0">
                <a:latin typeface="Calibri" panose="020F0502020204030204" pitchFamily="34" charset="0"/>
                <a:cs typeface="Times New Roman" panose="02020603050405020304" pitchFamily="18" charset="0"/>
              </a:rPr>
              <a:t>2</a:t>
            </a:r>
            <a:endParaRPr lang="zh-CN" altLang="zh-CN" kern="100" dirty="0">
              <a:latin typeface="Calibri" panose="020F0502020204030204" pitchFamily="34" charset="0"/>
              <a:cs typeface="Times New Roman" panose="02020603050405020304" pitchFamily="18" charset="0"/>
            </a:endParaRPr>
          </a:p>
          <a:p>
            <a:pPr indent="266700" algn="just">
              <a:spcAft>
                <a:spcPts val="0"/>
              </a:spcAft>
            </a:pPr>
            <a:r>
              <a:rPr lang="en-US" altLang="zh-CN" kern="100" dirty="0">
                <a:latin typeface="Calibri" panose="020F0502020204030204" pitchFamily="34" charset="0"/>
                <a:cs typeface="Times New Roman" panose="02020603050405020304" pitchFamily="18" charset="0"/>
              </a:rPr>
              <a:t>B(</a:t>
            </a:r>
            <a:r>
              <a:rPr lang="zh-CN" altLang="zh-CN" kern="100" dirty="0">
                <a:latin typeface="Calibri" panose="020F0502020204030204" pitchFamily="34" charset="0"/>
                <a:cs typeface="Times New Roman" panose="02020603050405020304" pitchFamily="18" charset="0"/>
              </a:rPr>
              <a:t>买入汇率一卖出汇率</a:t>
            </a:r>
            <a:r>
              <a:rPr lang="en-US" altLang="zh-CN" kern="100" dirty="0">
                <a:latin typeface="Calibri" panose="020F0502020204030204" pitchFamily="34" charset="0"/>
                <a:cs typeface="Times New Roman" panose="02020603050405020304" pitchFamily="18" charset="0"/>
              </a:rPr>
              <a:t>)</a:t>
            </a:r>
            <a:r>
              <a:rPr lang="zh-CN" altLang="zh-CN" kern="100" dirty="0">
                <a:latin typeface="Calibri" panose="020F0502020204030204" pitchFamily="34" charset="0"/>
                <a:cs typeface="Times New Roman" panose="02020603050405020304" pitchFamily="18" charset="0"/>
              </a:rPr>
              <a:t>÷</a:t>
            </a:r>
            <a:r>
              <a:rPr lang="en-US" altLang="zh-CN" kern="100" dirty="0">
                <a:latin typeface="Calibri" panose="020F0502020204030204" pitchFamily="34" charset="0"/>
                <a:cs typeface="Times New Roman" panose="02020603050405020304" pitchFamily="18" charset="0"/>
              </a:rPr>
              <a:t>2</a:t>
            </a:r>
            <a:endParaRPr lang="zh-CN" altLang="zh-CN" kern="100" dirty="0">
              <a:latin typeface="Calibri" panose="020F0502020204030204" pitchFamily="34" charset="0"/>
              <a:cs typeface="Times New Roman" panose="02020603050405020304" pitchFamily="18" charset="0"/>
            </a:endParaRPr>
          </a:p>
          <a:p>
            <a:pPr indent="266700" algn="just">
              <a:spcAft>
                <a:spcPts val="0"/>
              </a:spcAft>
            </a:pPr>
            <a:r>
              <a:rPr lang="en-US" altLang="zh-CN" kern="100" dirty="0">
                <a:latin typeface="Calibri" panose="020F0502020204030204" pitchFamily="34" charset="0"/>
                <a:cs typeface="Times New Roman" panose="02020603050405020304" pitchFamily="18" charset="0"/>
              </a:rPr>
              <a:t>C.(</a:t>
            </a:r>
            <a:r>
              <a:rPr lang="zh-CN" altLang="zh-CN" kern="100" dirty="0">
                <a:latin typeface="Calibri" panose="020F0502020204030204" pitchFamily="34" charset="0"/>
                <a:cs typeface="Times New Roman" panose="02020603050405020304" pitchFamily="18" charset="0"/>
              </a:rPr>
              <a:t>即期汇率十远期汇率</a:t>
            </a:r>
            <a:r>
              <a:rPr lang="en-US" altLang="zh-CN" kern="100" dirty="0">
                <a:latin typeface="Calibri" panose="020F0502020204030204" pitchFamily="34" charset="0"/>
                <a:cs typeface="Times New Roman" panose="02020603050405020304" pitchFamily="18" charset="0"/>
              </a:rPr>
              <a:t>)</a:t>
            </a:r>
            <a:r>
              <a:rPr lang="zh-CN" altLang="zh-CN" kern="100" dirty="0">
                <a:latin typeface="Calibri" panose="020F0502020204030204" pitchFamily="34" charset="0"/>
                <a:cs typeface="Times New Roman" panose="02020603050405020304" pitchFamily="18" charset="0"/>
              </a:rPr>
              <a:t>÷</a:t>
            </a:r>
            <a:r>
              <a:rPr lang="en-US" altLang="zh-CN" kern="100" dirty="0">
                <a:latin typeface="Calibri" panose="020F0502020204030204" pitchFamily="34" charset="0"/>
                <a:cs typeface="Times New Roman" panose="02020603050405020304" pitchFamily="18" charset="0"/>
              </a:rPr>
              <a:t>2</a:t>
            </a:r>
            <a:endParaRPr lang="zh-CN" altLang="zh-CN" kern="100" dirty="0">
              <a:latin typeface="Calibri" panose="020F0502020204030204" pitchFamily="34" charset="0"/>
              <a:cs typeface="Times New Roman" panose="02020603050405020304" pitchFamily="18" charset="0"/>
            </a:endParaRPr>
          </a:p>
          <a:p>
            <a:pPr indent="266700" algn="just">
              <a:spcAft>
                <a:spcPts val="0"/>
              </a:spcAft>
            </a:pPr>
            <a:r>
              <a:rPr lang="en-US" altLang="zh-CN" kern="100" dirty="0">
                <a:latin typeface="Calibri" panose="020F0502020204030204" pitchFamily="34" charset="0"/>
                <a:cs typeface="Times New Roman" panose="02020603050405020304" pitchFamily="18" charset="0"/>
              </a:rPr>
              <a:t>D.(</a:t>
            </a:r>
            <a:r>
              <a:rPr lang="zh-CN" altLang="zh-CN" kern="100" dirty="0">
                <a:latin typeface="Calibri" panose="020F0502020204030204" pitchFamily="34" charset="0"/>
                <a:cs typeface="Times New Roman" panose="02020603050405020304" pitchFamily="18" charset="0"/>
              </a:rPr>
              <a:t>远期汇率一即期汇率</a:t>
            </a:r>
            <a:r>
              <a:rPr lang="en-US" altLang="zh-CN" kern="100" dirty="0">
                <a:latin typeface="Calibri" panose="020F0502020204030204" pitchFamily="34" charset="0"/>
                <a:cs typeface="Times New Roman" panose="02020603050405020304" pitchFamily="18" charset="0"/>
              </a:rPr>
              <a:t>)</a:t>
            </a:r>
            <a:r>
              <a:rPr lang="zh-CN" altLang="zh-CN" kern="100" dirty="0">
                <a:latin typeface="Calibri" panose="020F0502020204030204" pitchFamily="34" charset="0"/>
                <a:cs typeface="Times New Roman" panose="02020603050405020304" pitchFamily="18" charset="0"/>
              </a:rPr>
              <a:t>÷</a:t>
            </a:r>
            <a:r>
              <a:rPr lang="en-US" altLang="zh-CN" kern="100" dirty="0">
                <a:latin typeface="Calibri" panose="020F0502020204030204" pitchFamily="34" charset="0"/>
                <a:cs typeface="Times New Roman" panose="02020603050405020304" pitchFamily="18" charset="0"/>
              </a:rPr>
              <a:t>2</a:t>
            </a:r>
            <a:endParaRPr lang="zh-CN" altLang="zh-CN" kern="100" dirty="0">
              <a:latin typeface="Calibri" panose="020F0502020204030204" pitchFamily="34" charset="0"/>
              <a:cs typeface="Times New Roman" panose="02020603050405020304" pitchFamily="18" charset="0"/>
            </a:endParaRPr>
          </a:p>
        </p:txBody>
      </p:sp>
      <p:sp>
        <p:nvSpPr>
          <p:cNvPr id="9" name="矩形 8"/>
          <p:cNvSpPr/>
          <p:nvPr/>
        </p:nvSpPr>
        <p:spPr>
          <a:xfrm>
            <a:off x="3507368" y="3061879"/>
            <a:ext cx="317716" cy="369332"/>
          </a:xfrm>
          <a:prstGeom prst="rect">
            <a:avLst/>
          </a:prstGeom>
        </p:spPr>
        <p:txBody>
          <a:bodyPr wrap="none">
            <a:spAutoFit/>
          </a:bodyPr>
          <a:lstStyle/>
          <a:p>
            <a:r>
              <a:rPr lang="en-US" altLang="zh-CN" kern="100" dirty="0">
                <a:latin typeface="Calibri" panose="020F0502020204030204" pitchFamily="34" charset="0"/>
                <a:cs typeface="Times New Roman" panose="02020603050405020304" pitchFamily="18" charset="0"/>
              </a:rPr>
              <a:t>A</a:t>
            </a:r>
            <a:endParaRPr lang="zh-CN" altLang="en-US" dirty="0"/>
          </a:p>
        </p:txBody>
      </p:sp>
      <p:sp>
        <p:nvSpPr>
          <p:cNvPr id="10" name="矩形 9"/>
          <p:cNvSpPr/>
          <p:nvPr/>
        </p:nvSpPr>
        <p:spPr>
          <a:xfrm>
            <a:off x="56802" y="4705459"/>
            <a:ext cx="8207304" cy="1477328"/>
          </a:xfrm>
          <a:prstGeom prst="rect">
            <a:avLst/>
          </a:prstGeom>
        </p:spPr>
        <p:txBody>
          <a:bodyPr wrap="square">
            <a:spAutoFit/>
          </a:bodyPr>
          <a:lstStyle/>
          <a:p>
            <a:pPr indent="266700" algn="just">
              <a:spcAft>
                <a:spcPts val="0"/>
              </a:spcAft>
            </a:pPr>
            <a:r>
              <a:rPr lang="en-US" altLang="zh-CN" kern="100" dirty="0">
                <a:latin typeface="Calibri" panose="020F0502020204030204" pitchFamily="34" charset="0"/>
                <a:cs typeface="Times New Roman" panose="02020603050405020304" pitchFamily="18" charset="0"/>
              </a:rPr>
              <a:t>3.</a:t>
            </a:r>
            <a:r>
              <a:rPr lang="zh-CN" altLang="zh-CN" kern="100" dirty="0">
                <a:latin typeface="Calibri" panose="020F0502020204030204" pitchFamily="34" charset="0"/>
                <a:cs typeface="Times New Roman" panose="02020603050405020304" pitchFamily="18" charset="0"/>
              </a:rPr>
              <a:t>汇兑心理说强调人们的心理因素对汇率决定的影响，其理论基础是（ </a:t>
            </a:r>
            <a:r>
              <a:rPr lang="en-US" altLang="zh-CN" kern="100" dirty="0" smtClean="0">
                <a:latin typeface="Calibri" panose="020F0502020204030204" pitchFamily="34" charset="0"/>
                <a:cs typeface="Times New Roman" panose="02020603050405020304" pitchFamily="18" charset="0"/>
              </a:rPr>
              <a:t>  </a:t>
            </a:r>
            <a:r>
              <a:rPr lang="zh-CN" altLang="zh-CN" kern="100" dirty="0" smtClean="0">
                <a:latin typeface="Calibri" panose="020F0502020204030204" pitchFamily="34" charset="0"/>
                <a:cs typeface="Times New Roman" panose="02020603050405020304" pitchFamily="18" charset="0"/>
              </a:rPr>
              <a:t>）</a:t>
            </a:r>
            <a:endParaRPr lang="zh-CN" altLang="zh-CN" kern="100" dirty="0">
              <a:latin typeface="Calibri" panose="020F0502020204030204" pitchFamily="34" charset="0"/>
              <a:cs typeface="Times New Roman" panose="02020603050405020304" pitchFamily="18" charset="0"/>
            </a:endParaRPr>
          </a:p>
          <a:p>
            <a:pPr indent="266700" algn="just">
              <a:spcAft>
                <a:spcPts val="0"/>
              </a:spcAft>
            </a:pPr>
            <a:r>
              <a:rPr lang="en-US" altLang="zh-CN" kern="100" dirty="0">
                <a:latin typeface="Calibri" panose="020F0502020204030204" pitchFamily="34" charset="0"/>
                <a:cs typeface="Times New Roman" panose="02020603050405020304" pitchFamily="18" charset="0"/>
              </a:rPr>
              <a:t>A.</a:t>
            </a:r>
            <a:r>
              <a:rPr lang="zh-CN" altLang="zh-CN" kern="100" dirty="0">
                <a:latin typeface="Calibri" panose="020F0502020204030204" pitchFamily="34" charset="0"/>
                <a:cs typeface="Times New Roman" panose="02020603050405020304" pitchFamily="18" charset="0"/>
              </a:rPr>
              <a:t>序教效用论</a:t>
            </a:r>
          </a:p>
          <a:p>
            <a:pPr indent="266700" algn="just">
              <a:spcAft>
                <a:spcPts val="0"/>
              </a:spcAft>
            </a:pPr>
            <a:r>
              <a:rPr lang="en-US" altLang="zh-CN" kern="100" dirty="0">
                <a:latin typeface="Calibri" panose="020F0502020204030204" pitchFamily="34" charset="0"/>
                <a:cs typeface="Times New Roman" panose="02020603050405020304" pitchFamily="18" charset="0"/>
              </a:rPr>
              <a:t>B</a:t>
            </a:r>
            <a:r>
              <a:rPr lang="zh-CN" altLang="zh-CN" kern="100" dirty="0">
                <a:latin typeface="Calibri" panose="020F0502020204030204" pitchFamily="34" charset="0"/>
                <a:cs typeface="Times New Roman" panose="02020603050405020304" pitchFamily="18" charset="0"/>
              </a:rPr>
              <a:t>无差异曲线</a:t>
            </a:r>
          </a:p>
          <a:p>
            <a:pPr indent="266700" algn="just">
              <a:spcAft>
                <a:spcPts val="0"/>
              </a:spcAft>
            </a:pPr>
            <a:r>
              <a:rPr lang="en-US" altLang="zh-CN" kern="100" dirty="0">
                <a:latin typeface="Calibri" panose="020F0502020204030204" pitchFamily="34" charset="0"/>
                <a:cs typeface="Times New Roman" panose="02020603050405020304" pitchFamily="18" charset="0"/>
              </a:rPr>
              <a:t>C.</a:t>
            </a:r>
            <a:r>
              <a:rPr lang="zh-CN" altLang="zh-CN" kern="100" dirty="0">
                <a:latin typeface="Calibri" panose="020F0502020204030204" pitchFamily="34" charset="0"/>
                <a:cs typeface="Times New Roman" panose="02020603050405020304" pitchFamily="18" charset="0"/>
              </a:rPr>
              <a:t>边际效用价值论</a:t>
            </a:r>
          </a:p>
          <a:p>
            <a:pPr indent="266700" algn="just">
              <a:spcAft>
                <a:spcPts val="0"/>
              </a:spcAft>
            </a:pPr>
            <a:r>
              <a:rPr lang="en-US" altLang="zh-CN" kern="100" dirty="0">
                <a:latin typeface="Calibri" panose="020F0502020204030204" pitchFamily="34" charset="0"/>
                <a:cs typeface="Times New Roman" panose="02020603050405020304" pitchFamily="18" charset="0"/>
              </a:rPr>
              <a:t>D.</a:t>
            </a:r>
            <a:r>
              <a:rPr lang="zh-CN" altLang="zh-CN" kern="100" dirty="0">
                <a:latin typeface="Calibri" panose="020F0502020204030204" pitchFamily="34" charset="0"/>
                <a:cs typeface="Times New Roman" panose="02020603050405020304" pitchFamily="18" charset="0"/>
              </a:rPr>
              <a:t>边际贡献理论</a:t>
            </a:r>
          </a:p>
        </p:txBody>
      </p:sp>
      <p:sp>
        <p:nvSpPr>
          <p:cNvPr id="11" name="矩形 10"/>
          <p:cNvSpPr/>
          <p:nvPr/>
        </p:nvSpPr>
        <p:spPr>
          <a:xfrm>
            <a:off x="7271295" y="4986871"/>
            <a:ext cx="308098" cy="369332"/>
          </a:xfrm>
          <a:prstGeom prst="rect">
            <a:avLst/>
          </a:prstGeom>
        </p:spPr>
        <p:txBody>
          <a:bodyPr wrap="none">
            <a:spAutoFit/>
          </a:bodyPr>
          <a:lstStyle/>
          <a:p>
            <a:r>
              <a:rPr lang="en-US" altLang="zh-CN" kern="100" dirty="0">
                <a:latin typeface="Calibri" panose="020F0502020204030204" pitchFamily="34" charset="0"/>
                <a:cs typeface="Times New Roman" panose="02020603050405020304" pitchFamily="18" charset="0"/>
              </a:rPr>
              <a:t>C</a:t>
            </a:r>
            <a:endParaRPr lang="zh-CN" altLang="en-US" dirty="0"/>
          </a:p>
        </p:txBody>
      </p:sp>
    </p:spTree>
    <p:extLst>
      <p:ext uri="{BB962C8B-B14F-4D97-AF65-F5344CB8AC3E}">
        <p14:creationId xmlns:p14="http://schemas.microsoft.com/office/powerpoint/2010/main" val="84774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86F1E9F-CDE5-4976-A53B-9F21ACD47DE9}" type="slidenum">
              <a:rPr lang="zh-CN" altLang="en-US" smtClean="0"/>
              <a:t>53</a:t>
            </a:fld>
            <a:endParaRPr lang="zh-CN" altLang="en-US"/>
          </a:p>
        </p:txBody>
      </p:sp>
      <p:sp>
        <p:nvSpPr>
          <p:cNvPr id="3" name="矩形 2"/>
          <p:cNvSpPr/>
          <p:nvPr/>
        </p:nvSpPr>
        <p:spPr>
          <a:xfrm>
            <a:off x="138021" y="1117944"/>
            <a:ext cx="7815533" cy="1477328"/>
          </a:xfrm>
          <a:prstGeom prst="rect">
            <a:avLst/>
          </a:prstGeom>
        </p:spPr>
        <p:txBody>
          <a:bodyPr wrap="square">
            <a:spAutoFit/>
          </a:bodyPr>
          <a:lstStyle/>
          <a:p>
            <a:pPr indent="266700" algn="just">
              <a:spcAft>
                <a:spcPts val="0"/>
              </a:spcAft>
            </a:pPr>
            <a:r>
              <a:rPr lang="en-US" altLang="zh-CN" kern="100" dirty="0">
                <a:latin typeface="Calibri" panose="020F0502020204030204" pitchFamily="34" charset="0"/>
                <a:cs typeface="Times New Roman" panose="02020603050405020304" pitchFamily="18" charset="0"/>
              </a:rPr>
              <a:t>4</a:t>
            </a:r>
            <a:r>
              <a:rPr lang="zh-CN" altLang="zh-CN" kern="100" dirty="0">
                <a:latin typeface="Calibri" panose="020F0502020204030204" pitchFamily="34" charset="0"/>
                <a:cs typeface="Times New Roman" panose="02020603050405020304" pitchFamily="18" charset="0"/>
              </a:rPr>
              <a:t>、下列关于国际收支的</a:t>
            </a:r>
            <a:r>
              <a:rPr lang="zh-CN" altLang="zh-CN" kern="100" dirty="0" smtClean="0">
                <a:latin typeface="Calibri" panose="020F0502020204030204" pitchFamily="34" charset="0"/>
                <a:cs typeface="Times New Roman" panose="02020603050405020304" pitchFamily="18" charset="0"/>
              </a:rPr>
              <a:t>说法</a:t>
            </a:r>
            <a:r>
              <a:rPr lang="zh-CN" altLang="en-US" kern="100" dirty="0" smtClean="0">
                <a:latin typeface="Calibri" panose="020F0502020204030204" pitchFamily="34" charset="0"/>
                <a:cs typeface="Times New Roman" panose="02020603050405020304" pitchFamily="18" charset="0"/>
              </a:rPr>
              <a:t>，</a:t>
            </a:r>
            <a:r>
              <a:rPr lang="zh-CN" altLang="zh-CN" kern="100" dirty="0" smtClean="0">
                <a:latin typeface="Calibri" panose="020F0502020204030204" pitchFamily="34" charset="0"/>
                <a:cs typeface="Times New Roman" panose="02020603050405020304" pitchFamily="18" charset="0"/>
              </a:rPr>
              <a:t>错误</a:t>
            </a:r>
            <a:r>
              <a:rPr lang="zh-CN" altLang="zh-CN" kern="100" dirty="0">
                <a:latin typeface="Calibri" panose="020F0502020204030204" pitchFamily="34" charset="0"/>
                <a:cs typeface="Times New Roman" panose="02020603050405020304" pitchFamily="18" charset="0"/>
              </a:rPr>
              <a:t>的是</a:t>
            </a:r>
            <a:r>
              <a:rPr lang="zh-CN" altLang="zh-CN" kern="100" dirty="0" smtClean="0">
                <a:latin typeface="Calibri" panose="020F0502020204030204" pitchFamily="34" charset="0"/>
                <a:cs typeface="Times New Roman" panose="02020603050405020304" pitchFamily="18" charset="0"/>
              </a:rPr>
              <a:t>（</a:t>
            </a:r>
            <a:r>
              <a:rPr lang="en-US" altLang="zh-CN" kern="100" dirty="0" smtClean="0">
                <a:latin typeface="Calibri" panose="020F0502020204030204" pitchFamily="34" charset="0"/>
                <a:cs typeface="Times New Roman" panose="02020603050405020304" pitchFamily="18" charset="0"/>
              </a:rPr>
              <a:t>  </a:t>
            </a:r>
            <a:r>
              <a:rPr lang="zh-CN" altLang="zh-CN" kern="100" dirty="0" smtClean="0">
                <a:latin typeface="Calibri" panose="020F0502020204030204" pitchFamily="34" charset="0"/>
                <a:cs typeface="Times New Roman" panose="02020603050405020304" pitchFamily="18" charset="0"/>
              </a:rPr>
              <a:t> ）</a:t>
            </a:r>
            <a:endParaRPr lang="zh-CN" altLang="zh-CN" kern="100" dirty="0">
              <a:latin typeface="Calibri" panose="020F0502020204030204" pitchFamily="34" charset="0"/>
              <a:cs typeface="Times New Roman" panose="02020603050405020304" pitchFamily="18" charset="0"/>
            </a:endParaRPr>
          </a:p>
          <a:p>
            <a:pPr indent="266700" algn="just">
              <a:spcAft>
                <a:spcPts val="0"/>
              </a:spcAft>
            </a:pPr>
            <a:r>
              <a:rPr lang="en-US" altLang="zh-CN" kern="100" dirty="0">
                <a:latin typeface="Calibri" panose="020F0502020204030204" pitchFamily="34" charset="0"/>
                <a:cs typeface="Times New Roman" panose="02020603050405020304" pitchFamily="18" charset="0"/>
              </a:rPr>
              <a:t>A.</a:t>
            </a:r>
            <a:r>
              <a:rPr lang="zh-CN" altLang="zh-CN" kern="100" dirty="0">
                <a:latin typeface="Calibri" panose="020F0502020204030204" pitchFamily="34" charset="0"/>
                <a:cs typeface="Times New Roman" panose="02020603050405020304" pitchFamily="18" charset="0"/>
              </a:rPr>
              <a:t>一国国际收支出现逆差，会引起外国货币汇率上升</a:t>
            </a:r>
          </a:p>
          <a:p>
            <a:pPr indent="266700" algn="just">
              <a:spcAft>
                <a:spcPts val="0"/>
              </a:spcAft>
            </a:pPr>
            <a:r>
              <a:rPr lang="en-US" altLang="zh-CN" kern="100" dirty="0">
                <a:latin typeface="Calibri" panose="020F0502020204030204" pitchFamily="34" charset="0"/>
                <a:cs typeface="Times New Roman" panose="02020603050405020304" pitchFamily="18" charset="0"/>
              </a:rPr>
              <a:t>B</a:t>
            </a:r>
            <a:r>
              <a:rPr lang="zh-CN" altLang="zh-CN" kern="100" dirty="0">
                <a:latin typeface="Calibri" panose="020F0502020204030204" pitchFamily="34" charset="0"/>
                <a:cs typeface="Times New Roman" panose="02020603050405020304" pitchFamily="18" charset="0"/>
              </a:rPr>
              <a:t>一国国际收支出现逆差，会引起本币汇率下跌</a:t>
            </a:r>
          </a:p>
          <a:p>
            <a:pPr indent="266700" algn="just">
              <a:spcAft>
                <a:spcPts val="0"/>
              </a:spcAft>
            </a:pPr>
            <a:r>
              <a:rPr lang="en-US" altLang="zh-CN" kern="100" dirty="0">
                <a:latin typeface="Calibri" panose="020F0502020204030204" pitchFamily="34" charset="0"/>
                <a:cs typeface="Times New Roman" panose="02020603050405020304" pitchFamily="18" charset="0"/>
              </a:rPr>
              <a:t>C</a:t>
            </a:r>
            <a:r>
              <a:rPr lang="zh-CN" altLang="zh-CN" kern="100" dirty="0">
                <a:latin typeface="Calibri" panose="020F0502020204030204" pitchFamily="34" charset="0"/>
                <a:cs typeface="Times New Roman" panose="02020603050405020304" pitchFamily="18" charset="0"/>
              </a:rPr>
              <a:t>一国国际收支顺差，会导致外国货币汇率下跌</a:t>
            </a:r>
          </a:p>
          <a:p>
            <a:pPr indent="266700" algn="just">
              <a:spcAft>
                <a:spcPts val="0"/>
              </a:spcAft>
            </a:pPr>
            <a:r>
              <a:rPr lang="en-US" altLang="zh-CN" kern="100" dirty="0">
                <a:latin typeface="Calibri" panose="020F0502020204030204" pitchFamily="34" charset="0"/>
                <a:cs typeface="Times New Roman" panose="02020603050405020304" pitchFamily="18" charset="0"/>
              </a:rPr>
              <a:t>D.</a:t>
            </a:r>
            <a:r>
              <a:rPr lang="zh-CN" altLang="zh-CN" kern="100" dirty="0">
                <a:latin typeface="Calibri" panose="020F0502020204030204" pitchFamily="34" charset="0"/>
                <a:cs typeface="Times New Roman" panose="02020603050405020304" pitchFamily="18" charset="0"/>
              </a:rPr>
              <a:t>一国国际收支顺差，意味着该国外汇市场上外汇供给小于外汇需求</a:t>
            </a:r>
          </a:p>
        </p:txBody>
      </p:sp>
      <p:sp>
        <p:nvSpPr>
          <p:cNvPr id="4" name="矩形 3"/>
          <p:cNvSpPr/>
          <p:nvPr/>
        </p:nvSpPr>
        <p:spPr>
          <a:xfrm>
            <a:off x="6192860" y="1277511"/>
            <a:ext cx="433132" cy="369332"/>
          </a:xfrm>
          <a:prstGeom prst="rect">
            <a:avLst/>
          </a:prstGeom>
        </p:spPr>
        <p:txBody>
          <a:bodyPr wrap="none">
            <a:spAutoFit/>
          </a:bodyPr>
          <a:lstStyle/>
          <a:p>
            <a:r>
              <a:rPr lang="zh-CN" altLang="zh-CN" kern="100" dirty="0">
                <a:latin typeface="Calibri" panose="020F0502020204030204" pitchFamily="34" charset="0"/>
                <a:cs typeface="Times New Roman" panose="02020603050405020304" pitchFamily="18" charset="0"/>
              </a:rPr>
              <a:t> </a:t>
            </a:r>
            <a:r>
              <a:rPr lang="en-US" altLang="zh-CN" kern="100" dirty="0">
                <a:latin typeface="Calibri" panose="020F0502020204030204" pitchFamily="34" charset="0"/>
                <a:cs typeface="Times New Roman" panose="02020603050405020304" pitchFamily="18" charset="0"/>
              </a:rPr>
              <a:t>D </a:t>
            </a:r>
            <a:endParaRPr lang="zh-CN" altLang="en-US" dirty="0"/>
          </a:p>
        </p:txBody>
      </p:sp>
      <p:sp>
        <p:nvSpPr>
          <p:cNvPr id="5" name="矩形 4"/>
          <p:cNvSpPr/>
          <p:nvPr/>
        </p:nvSpPr>
        <p:spPr>
          <a:xfrm>
            <a:off x="138021" y="2693847"/>
            <a:ext cx="4572000" cy="1477328"/>
          </a:xfrm>
          <a:prstGeom prst="rect">
            <a:avLst/>
          </a:prstGeom>
        </p:spPr>
        <p:txBody>
          <a:bodyPr>
            <a:spAutoFit/>
          </a:bodyPr>
          <a:lstStyle/>
          <a:p>
            <a:pPr indent="266700" algn="just">
              <a:spcAft>
                <a:spcPts val="0"/>
              </a:spcAft>
            </a:pPr>
            <a:r>
              <a:rPr lang="en-US" altLang="zh-CN" kern="100" dirty="0">
                <a:latin typeface="Calibri" panose="020F0502020204030204" pitchFamily="34" charset="0"/>
                <a:cs typeface="Times New Roman" panose="02020603050405020304" pitchFamily="18" charset="0"/>
              </a:rPr>
              <a:t>5.</a:t>
            </a:r>
            <a:r>
              <a:rPr lang="zh-CN" altLang="zh-CN" kern="100" dirty="0">
                <a:latin typeface="Calibri" panose="020F0502020204030204" pitchFamily="34" charset="0"/>
                <a:cs typeface="Times New Roman" panose="02020603050405020304" pitchFamily="18" charset="0"/>
              </a:rPr>
              <a:t>资产组合平衡理论偏重于（ </a:t>
            </a:r>
            <a:r>
              <a:rPr lang="en-US" altLang="zh-CN" kern="100" dirty="0" smtClean="0">
                <a:latin typeface="Calibri" panose="020F0502020204030204" pitchFamily="34" charset="0"/>
                <a:cs typeface="Times New Roman" panose="02020603050405020304" pitchFamily="18" charset="0"/>
              </a:rPr>
              <a:t> </a:t>
            </a:r>
            <a:r>
              <a:rPr lang="zh-CN" altLang="zh-CN" kern="100" dirty="0" smtClean="0">
                <a:latin typeface="Calibri" panose="020F0502020204030204" pitchFamily="34" charset="0"/>
                <a:cs typeface="Times New Roman" panose="02020603050405020304" pitchFamily="18" charset="0"/>
              </a:rPr>
              <a:t>）</a:t>
            </a:r>
            <a:endParaRPr lang="zh-CN" altLang="zh-CN" kern="100" dirty="0">
              <a:latin typeface="Calibri" panose="020F0502020204030204" pitchFamily="34" charset="0"/>
              <a:cs typeface="Times New Roman" panose="02020603050405020304" pitchFamily="18" charset="0"/>
            </a:endParaRPr>
          </a:p>
          <a:p>
            <a:pPr indent="266700" algn="just">
              <a:spcAft>
                <a:spcPts val="0"/>
              </a:spcAft>
            </a:pPr>
            <a:r>
              <a:rPr lang="en-US" altLang="zh-CN" kern="100" dirty="0">
                <a:latin typeface="Calibri" panose="020F0502020204030204" pitchFamily="34" charset="0"/>
                <a:cs typeface="Times New Roman" panose="02020603050405020304" pitchFamily="18" charset="0"/>
              </a:rPr>
              <a:t>A.</a:t>
            </a:r>
            <a:r>
              <a:rPr lang="zh-CN" altLang="zh-CN" kern="100" dirty="0">
                <a:latin typeface="Calibri" panose="020F0502020204030204" pitchFamily="34" charset="0"/>
                <a:cs typeface="Times New Roman" panose="02020603050405020304" pitchFamily="18" charset="0"/>
              </a:rPr>
              <a:t>利率与汇率的关系的分析</a:t>
            </a:r>
          </a:p>
          <a:p>
            <a:pPr indent="266700" algn="just">
              <a:spcAft>
                <a:spcPts val="0"/>
              </a:spcAft>
            </a:pPr>
            <a:r>
              <a:rPr lang="en-US" altLang="zh-CN" kern="100" dirty="0">
                <a:latin typeface="Calibri" panose="020F0502020204030204" pitchFamily="34" charset="0"/>
                <a:cs typeface="Times New Roman" panose="02020603050405020304" pitchFamily="18" charset="0"/>
              </a:rPr>
              <a:t>B.</a:t>
            </a:r>
            <a:r>
              <a:rPr lang="zh-CN" altLang="zh-CN" kern="100" dirty="0">
                <a:latin typeface="Calibri" panose="020F0502020204030204" pitchFamily="34" charset="0"/>
                <a:cs typeface="Times New Roman" panose="02020603050405020304" pitchFamily="18" charset="0"/>
              </a:rPr>
              <a:t>购买力的分析</a:t>
            </a:r>
          </a:p>
          <a:p>
            <a:pPr indent="266700" algn="just">
              <a:spcAft>
                <a:spcPts val="0"/>
              </a:spcAft>
            </a:pPr>
            <a:r>
              <a:rPr lang="en-US" altLang="zh-CN" kern="100" dirty="0">
                <a:latin typeface="Calibri" panose="020F0502020204030204" pitchFamily="34" charset="0"/>
                <a:cs typeface="Times New Roman" panose="02020603050405020304" pitchFamily="18" charset="0"/>
              </a:rPr>
              <a:t>C.</a:t>
            </a:r>
            <a:r>
              <a:rPr lang="zh-CN" altLang="zh-CN" kern="100" dirty="0">
                <a:latin typeface="Calibri" panose="020F0502020204030204" pitchFamily="34" charset="0"/>
                <a:cs typeface="Times New Roman" panose="02020603050405020304" pitchFamily="18" charset="0"/>
              </a:rPr>
              <a:t>短期汇率决定的分析</a:t>
            </a:r>
          </a:p>
          <a:p>
            <a:pPr indent="266700" algn="just">
              <a:spcAft>
                <a:spcPts val="0"/>
              </a:spcAft>
            </a:pPr>
            <a:r>
              <a:rPr lang="en-US" altLang="zh-CN" kern="100" dirty="0">
                <a:latin typeface="Calibri" panose="020F0502020204030204" pitchFamily="34" charset="0"/>
                <a:cs typeface="Times New Roman" panose="02020603050405020304" pitchFamily="18" charset="0"/>
              </a:rPr>
              <a:t>D.</a:t>
            </a:r>
            <a:r>
              <a:rPr lang="zh-CN" altLang="zh-CN" kern="100" dirty="0">
                <a:latin typeface="Calibri" panose="020F0502020204030204" pitchFamily="34" charset="0"/>
                <a:cs typeface="Times New Roman" panose="02020603050405020304" pitchFamily="18" charset="0"/>
              </a:rPr>
              <a:t>长期汇率决定的分析</a:t>
            </a:r>
          </a:p>
        </p:txBody>
      </p:sp>
      <p:sp>
        <p:nvSpPr>
          <p:cNvPr id="6" name="矩形 5"/>
          <p:cNvSpPr/>
          <p:nvPr/>
        </p:nvSpPr>
        <p:spPr>
          <a:xfrm>
            <a:off x="3788224" y="2659969"/>
            <a:ext cx="308098" cy="369332"/>
          </a:xfrm>
          <a:prstGeom prst="rect">
            <a:avLst/>
          </a:prstGeom>
        </p:spPr>
        <p:txBody>
          <a:bodyPr wrap="none">
            <a:spAutoFit/>
          </a:bodyPr>
          <a:lstStyle/>
          <a:p>
            <a:r>
              <a:rPr lang="en-US" altLang="zh-CN" kern="100" dirty="0">
                <a:latin typeface="Calibri" panose="020F0502020204030204" pitchFamily="34" charset="0"/>
                <a:cs typeface="Times New Roman" panose="02020603050405020304" pitchFamily="18" charset="0"/>
              </a:rPr>
              <a:t>C</a:t>
            </a:r>
            <a:endParaRPr lang="zh-CN" altLang="en-US" dirty="0"/>
          </a:p>
        </p:txBody>
      </p:sp>
      <p:sp>
        <p:nvSpPr>
          <p:cNvPr id="7" name="矩形 6"/>
          <p:cNvSpPr/>
          <p:nvPr/>
        </p:nvSpPr>
        <p:spPr>
          <a:xfrm>
            <a:off x="138021" y="4245301"/>
            <a:ext cx="6780364" cy="1477328"/>
          </a:xfrm>
          <a:prstGeom prst="rect">
            <a:avLst/>
          </a:prstGeom>
        </p:spPr>
        <p:txBody>
          <a:bodyPr wrap="square">
            <a:spAutoFit/>
          </a:bodyPr>
          <a:lstStyle/>
          <a:p>
            <a:pPr indent="266700" algn="just">
              <a:spcAft>
                <a:spcPts val="0"/>
              </a:spcAft>
            </a:pPr>
            <a:r>
              <a:rPr lang="en-US" altLang="zh-CN" kern="100" dirty="0">
                <a:latin typeface="Calibri" panose="020F0502020204030204" pitchFamily="34" charset="0"/>
                <a:cs typeface="Times New Roman" panose="02020603050405020304" pitchFamily="18" charset="0"/>
              </a:rPr>
              <a:t>6.</a:t>
            </a:r>
            <a:r>
              <a:rPr lang="zh-CN" altLang="zh-CN" kern="100" dirty="0">
                <a:latin typeface="Calibri" panose="020F0502020204030204" pitchFamily="34" charset="0"/>
                <a:cs typeface="Times New Roman" panose="02020603050405020304" pitchFamily="18" charset="0"/>
              </a:rPr>
              <a:t>按照制定方法的不同可将汇率划分为（</a:t>
            </a:r>
            <a:r>
              <a:rPr lang="en-US" altLang="zh-CN" kern="100" dirty="0">
                <a:latin typeface="Calibri" panose="020F0502020204030204" pitchFamily="34" charset="0"/>
                <a:cs typeface="Times New Roman" panose="02020603050405020304" pitchFamily="18" charset="0"/>
              </a:rPr>
              <a:t> </a:t>
            </a:r>
            <a:r>
              <a:rPr lang="en-US" altLang="zh-CN" kern="100" dirty="0" smtClean="0">
                <a:latin typeface="Calibri" panose="020F0502020204030204" pitchFamily="34" charset="0"/>
                <a:cs typeface="Times New Roman" panose="02020603050405020304" pitchFamily="18" charset="0"/>
              </a:rPr>
              <a:t> </a:t>
            </a:r>
            <a:r>
              <a:rPr lang="zh-CN" altLang="zh-CN" kern="100" dirty="0" smtClean="0">
                <a:latin typeface="Calibri" panose="020F0502020204030204" pitchFamily="34" charset="0"/>
                <a:cs typeface="Times New Roman" panose="02020603050405020304" pitchFamily="18" charset="0"/>
              </a:rPr>
              <a:t>）</a:t>
            </a:r>
            <a:endParaRPr lang="zh-CN" altLang="zh-CN" kern="100" dirty="0">
              <a:latin typeface="Calibri" panose="020F0502020204030204" pitchFamily="34" charset="0"/>
              <a:cs typeface="Times New Roman" panose="02020603050405020304" pitchFamily="18" charset="0"/>
            </a:endParaRPr>
          </a:p>
          <a:p>
            <a:pPr indent="266700" algn="just">
              <a:spcAft>
                <a:spcPts val="0"/>
              </a:spcAft>
            </a:pPr>
            <a:r>
              <a:rPr lang="en-US" altLang="zh-CN" kern="100" dirty="0">
                <a:latin typeface="Calibri" panose="020F0502020204030204" pitchFamily="34" charset="0"/>
                <a:cs typeface="Times New Roman" panose="02020603050405020304" pitchFamily="18" charset="0"/>
              </a:rPr>
              <a:t>A.</a:t>
            </a:r>
            <a:r>
              <a:rPr lang="zh-CN" altLang="zh-CN" kern="100" dirty="0">
                <a:latin typeface="Calibri" panose="020F0502020204030204" pitchFamily="34" charset="0"/>
                <a:cs typeface="Times New Roman" panose="02020603050405020304" pitchFamily="18" charset="0"/>
              </a:rPr>
              <a:t>即期汇率与远期汇率</a:t>
            </a:r>
          </a:p>
          <a:p>
            <a:pPr indent="266700" algn="just">
              <a:spcAft>
                <a:spcPts val="0"/>
              </a:spcAft>
            </a:pPr>
            <a:r>
              <a:rPr lang="en-US" altLang="zh-CN" kern="100" dirty="0">
                <a:latin typeface="Calibri" panose="020F0502020204030204" pitchFamily="34" charset="0"/>
                <a:cs typeface="Times New Roman" panose="02020603050405020304" pitchFamily="18" charset="0"/>
              </a:rPr>
              <a:t>B.</a:t>
            </a:r>
            <a:r>
              <a:rPr lang="zh-CN" altLang="zh-CN" kern="100" dirty="0">
                <a:latin typeface="Calibri" panose="020F0502020204030204" pitchFamily="34" charset="0"/>
                <a:cs typeface="Times New Roman" panose="02020603050405020304" pitchFamily="18" charset="0"/>
              </a:rPr>
              <a:t>基准汇率与套算汇率</a:t>
            </a:r>
          </a:p>
          <a:p>
            <a:pPr indent="266700" algn="just">
              <a:spcAft>
                <a:spcPts val="0"/>
              </a:spcAft>
            </a:pPr>
            <a:r>
              <a:rPr lang="en-US" altLang="zh-CN" kern="100" dirty="0">
                <a:latin typeface="Calibri" panose="020F0502020204030204" pitchFamily="34" charset="0"/>
                <a:cs typeface="Times New Roman" panose="02020603050405020304" pitchFamily="18" charset="0"/>
              </a:rPr>
              <a:t>C.</a:t>
            </a:r>
            <a:r>
              <a:rPr lang="zh-CN" altLang="zh-CN" kern="100" dirty="0">
                <a:latin typeface="Calibri" panose="020F0502020204030204" pitchFamily="34" charset="0"/>
                <a:cs typeface="Times New Roman" panose="02020603050405020304" pitchFamily="18" charset="0"/>
              </a:rPr>
              <a:t>买入汇率与卖出汇率</a:t>
            </a:r>
          </a:p>
          <a:p>
            <a:pPr indent="266700" algn="just">
              <a:spcAft>
                <a:spcPts val="0"/>
              </a:spcAft>
            </a:pPr>
            <a:r>
              <a:rPr lang="en-US" altLang="zh-CN" kern="100" dirty="0">
                <a:latin typeface="Calibri" panose="020F0502020204030204" pitchFamily="34" charset="0"/>
                <a:cs typeface="Times New Roman" panose="02020603050405020304" pitchFamily="18" charset="0"/>
              </a:rPr>
              <a:t>D.</a:t>
            </a:r>
            <a:r>
              <a:rPr lang="zh-CN" altLang="zh-CN" kern="100" dirty="0">
                <a:latin typeface="Calibri" panose="020F0502020204030204" pitchFamily="34" charset="0"/>
                <a:cs typeface="Times New Roman" panose="02020603050405020304" pitchFamily="18" charset="0"/>
              </a:rPr>
              <a:t>名义汇率与实际汇率</a:t>
            </a:r>
          </a:p>
        </p:txBody>
      </p:sp>
      <p:sp>
        <p:nvSpPr>
          <p:cNvPr id="8" name="矩形 7"/>
          <p:cNvSpPr/>
          <p:nvPr/>
        </p:nvSpPr>
        <p:spPr>
          <a:xfrm>
            <a:off x="4322685" y="4614633"/>
            <a:ext cx="309700" cy="369332"/>
          </a:xfrm>
          <a:prstGeom prst="rect">
            <a:avLst/>
          </a:prstGeom>
        </p:spPr>
        <p:txBody>
          <a:bodyPr wrap="none">
            <a:spAutoFit/>
          </a:bodyPr>
          <a:lstStyle/>
          <a:p>
            <a:r>
              <a:rPr lang="en-US" altLang="zh-CN" kern="100" dirty="0">
                <a:latin typeface="Calibri" panose="020F0502020204030204" pitchFamily="34" charset="0"/>
                <a:cs typeface="Times New Roman" panose="02020603050405020304" pitchFamily="18" charset="0"/>
              </a:rPr>
              <a:t>B</a:t>
            </a:r>
            <a:endParaRPr lang="zh-CN" altLang="en-US" dirty="0"/>
          </a:p>
        </p:txBody>
      </p:sp>
      <p:sp>
        <p:nvSpPr>
          <p:cNvPr id="9" name="文本框 8"/>
          <p:cNvSpPr txBox="1"/>
          <p:nvPr/>
        </p:nvSpPr>
        <p:spPr>
          <a:xfrm>
            <a:off x="733247" y="275683"/>
            <a:ext cx="6418052" cy="461665"/>
          </a:xfrm>
          <a:prstGeom prst="rect">
            <a:avLst/>
          </a:prstGeom>
          <a:noFill/>
        </p:spPr>
        <p:txBody>
          <a:bodyPr wrap="square" rtlCol="0">
            <a:spAutoFit/>
          </a:bodyPr>
          <a:lstStyle/>
          <a:p>
            <a:r>
              <a:rPr lang="zh-CN" altLang="en-US" sz="2400" b="1" dirty="0" smtClean="0">
                <a:solidFill>
                  <a:srgbClr val="FF0000"/>
                </a:solidFill>
                <a:latin typeface="微软雅黑" panose="020B0503020204020204" pitchFamily="34" charset="-122"/>
                <a:ea typeface="微软雅黑" panose="020B0503020204020204" pitchFamily="34" charset="-122"/>
              </a:rPr>
              <a:t>模拟习题</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2882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86F1E9F-CDE5-4976-A53B-9F21ACD47DE9}" type="slidenum">
              <a:rPr lang="zh-CN" altLang="en-US" smtClean="0"/>
              <a:t>54</a:t>
            </a:fld>
            <a:endParaRPr lang="zh-CN" altLang="en-US"/>
          </a:p>
        </p:txBody>
      </p:sp>
      <p:sp>
        <p:nvSpPr>
          <p:cNvPr id="3" name="矩形 2"/>
          <p:cNvSpPr/>
          <p:nvPr/>
        </p:nvSpPr>
        <p:spPr>
          <a:xfrm>
            <a:off x="207033" y="1093973"/>
            <a:ext cx="8202329" cy="1477328"/>
          </a:xfrm>
          <a:prstGeom prst="rect">
            <a:avLst/>
          </a:prstGeom>
        </p:spPr>
        <p:txBody>
          <a:bodyPr wrap="square">
            <a:spAutoFit/>
          </a:bodyPr>
          <a:lstStyle/>
          <a:p>
            <a:pPr indent="266700" algn="just">
              <a:spcAft>
                <a:spcPts val="0"/>
              </a:spcAft>
            </a:pPr>
            <a:r>
              <a:rPr lang="en-US" altLang="zh-CN" kern="100" dirty="0">
                <a:latin typeface="Calibri" panose="020F0502020204030204" pitchFamily="34" charset="0"/>
                <a:cs typeface="Times New Roman" panose="02020603050405020304" pitchFamily="18" charset="0"/>
              </a:rPr>
              <a:t>7.</a:t>
            </a:r>
            <a:r>
              <a:rPr lang="zh-CN" altLang="zh-CN" kern="100" dirty="0">
                <a:latin typeface="Calibri" panose="020F0502020204030204" pitchFamily="34" charset="0"/>
                <a:cs typeface="Times New Roman" panose="02020603050405020304" pitchFamily="18" charset="0"/>
              </a:rPr>
              <a:t>以开放经济条件下的“一价定律”为基础研究汇率决定的理论是（</a:t>
            </a:r>
            <a:r>
              <a:rPr lang="en-US" altLang="zh-CN" kern="100" dirty="0">
                <a:latin typeface="Calibri" panose="020F0502020204030204" pitchFamily="34" charset="0"/>
                <a:cs typeface="Times New Roman" panose="02020603050405020304" pitchFamily="18" charset="0"/>
              </a:rPr>
              <a:t> </a:t>
            </a:r>
            <a:r>
              <a:rPr lang="en-US" altLang="zh-CN" kern="100" dirty="0" smtClean="0">
                <a:latin typeface="Calibri" panose="020F0502020204030204" pitchFamily="34" charset="0"/>
                <a:cs typeface="Times New Roman" panose="02020603050405020304" pitchFamily="18" charset="0"/>
              </a:rPr>
              <a:t> </a:t>
            </a:r>
            <a:r>
              <a:rPr lang="zh-CN" altLang="zh-CN" kern="100" dirty="0" smtClean="0">
                <a:latin typeface="Calibri" panose="020F0502020204030204" pitchFamily="34" charset="0"/>
                <a:cs typeface="Times New Roman" panose="02020603050405020304" pitchFamily="18" charset="0"/>
              </a:rPr>
              <a:t>）</a:t>
            </a:r>
            <a:endParaRPr lang="zh-CN" altLang="zh-CN" kern="100" dirty="0">
              <a:latin typeface="Calibri" panose="020F0502020204030204" pitchFamily="34" charset="0"/>
              <a:cs typeface="Times New Roman" panose="02020603050405020304" pitchFamily="18" charset="0"/>
            </a:endParaRPr>
          </a:p>
          <a:p>
            <a:pPr indent="266700" algn="just">
              <a:spcAft>
                <a:spcPts val="0"/>
              </a:spcAft>
            </a:pPr>
            <a:r>
              <a:rPr lang="en-US" altLang="zh-CN" kern="100" dirty="0">
                <a:latin typeface="Calibri" panose="020F0502020204030204" pitchFamily="34" charset="0"/>
                <a:cs typeface="Times New Roman" panose="02020603050405020304" pitchFamily="18" charset="0"/>
              </a:rPr>
              <a:t>A.</a:t>
            </a:r>
            <a:r>
              <a:rPr lang="zh-CN" altLang="zh-CN" kern="100" dirty="0">
                <a:latin typeface="Calibri" panose="020F0502020204030204" pitchFamily="34" charset="0"/>
                <a:cs typeface="Times New Roman" panose="02020603050405020304" pitchFamily="18" charset="0"/>
              </a:rPr>
              <a:t>国际借贷说</a:t>
            </a:r>
          </a:p>
          <a:p>
            <a:pPr indent="266700" algn="just">
              <a:spcAft>
                <a:spcPts val="0"/>
              </a:spcAft>
            </a:pPr>
            <a:r>
              <a:rPr lang="en-US" altLang="zh-CN" kern="100" dirty="0">
                <a:latin typeface="Calibri" panose="020F0502020204030204" pitchFamily="34" charset="0"/>
                <a:cs typeface="Times New Roman" panose="02020603050405020304" pitchFamily="18" charset="0"/>
              </a:rPr>
              <a:t>B.</a:t>
            </a:r>
            <a:r>
              <a:rPr lang="zh-CN" altLang="zh-CN" kern="100" dirty="0">
                <a:latin typeface="Calibri" panose="020F0502020204030204" pitchFamily="34" charset="0"/>
                <a:cs typeface="Times New Roman" panose="02020603050405020304" pitchFamily="18" charset="0"/>
              </a:rPr>
              <a:t>资产组合平衡理论</a:t>
            </a:r>
          </a:p>
          <a:p>
            <a:pPr indent="266700" algn="just">
              <a:spcAft>
                <a:spcPts val="0"/>
              </a:spcAft>
            </a:pPr>
            <a:r>
              <a:rPr lang="en-US" altLang="zh-CN" kern="100" dirty="0">
                <a:latin typeface="Calibri" panose="020F0502020204030204" pitchFamily="34" charset="0"/>
                <a:cs typeface="Times New Roman" panose="02020603050405020304" pitchFamily="18" charset="0"/>
              </a:rPr>
              <a:t>C.</a:t>
            </a:r>
            <a:r>
              <a:rPr lang="zh-CN" altLang="zh-CN" kern="100" dirty="0">
                <a:latin typeface="Calibri" panose="020F0502020204030204" pitchFamily="34" charset="0"/>
                <a:cs typeface="Times New Roman" panose="02020603050405020304" pitchFamily="18" charset="0"/>
              </a:rPr>
              <a:t>绝对购买力平价理论</a:t>
            </a:r>
          </a:p>
          <a:p>
            <a:pPr indent="266700" algn="just">
              <a:spcAft>
                <a:spcPts val="0"/>
              </a:spcAft>
            </a:pPr>
            <a:r>
              <a:rPr lang="en-US" altLang="zh-CN" kern="100" dirty="0">
                <a:latin typeface="Calibri" panose="020F0502020204030204" pitchFamily="34" charset="0"/>
                <a:cs typeface="Times New Roman" panose="02020603050405020304" pitchFamily="18" charset="0"/>
              </a:rPr>
              <a:t>D.</a:t>
            </a:r>
            <a:r>
              <a:rPr lang="zh-CN" altLang="zh-CN" kern="100" dirty="0">
                <a:latin typeface="Calibri" panose="020F0502020204030204" pitchFamily="34" charset="0"/>
                <a:cs typeface="Times New Roman" panose="02020603050405020304" pitchFamily="18" charset="0"/>
              </a:rPr>
              <a:t>汇兑心理说</a:t>
            </a:r>
          </a:p>
        </p:txBody>
      </p:sp>
      <p:sp>
        <p:nvSpPr>
          <p:cNvPr id="4" name="矩形 3"/>
          <p:cNvSpPr/>
          <p:nvPr/>
        </p:nvSpPr>
        <p:spPr>
          <a:xfrm>
            <a:off x="7652855" y="1093973"/>
            <a:ext cx="308098" cy="369332"/>
          </a:xfrm>
          <a:prstGeom prst="rect">
            <a:avLst/>
          </a:prstGeom>
        </p:spPr>
        <p:txBody>
          <a:bodyPr wrap="none">
            <a:spAutoFit/>
          </a:bodyPr>
          <a:lstStyle/>
          <a:p>
            <a:r>
              <a:rPr lang="en-US" altLang="zh-CN" kern="100" dirty="0">
                <a:latin typeface="Calibri" panose="020F0502020204030204" pitchFamily="34" charset="0"/>
                <a:cs typeface="Times New Roman" panose="02020603050405020304" pitchFamily="18" charset="0"/>
              </a:rPr>
              <a:t>C</a:t>
            </a:r>
            <a:endParaRPr lang="zh-CN" altLang="en-US" dirty="0"/>
          </a:p>
        </p:txBody>
      </p:sp>
      <p:sp>
        <p:nvSpPr>
          <p:cNvPr id="5" name="矩形 4"/>
          <p:cNvSpPr/>
          <p:nvPr/>
        </p:nvSpPr>
        <p:spPr>
          <a:xfrm>
            <a:off x="207033" y="2766543"/>
            <a:ext cx="7599871" cy="1477328"/>
          </a:xfrm>
          <a:prstGeom prst="rect">
            <a:avLst/>
          </a:prstGeom>
        </p:spPr>
        <p:txBody>
          <a:bodyPr wrap="square">
            <a:spAutoFit/>
          </a:bodyPr>
          <a:lstStyle/>
          <a:p>
            <a:pPr indent="266700" algn="just">
              <a:spcAft>
                <a:spcPts val="0"/>
              </a:spcAft>
            </a:pPr>
            <a:r>
              <a:rPr lang="en-US" altLang="zh-CN" kern="100" dirty="0">
                <a:latin typeface="Calibri" panose="020F0502020204030204" pitchFamily="34" charset="0"/>
                <a:cs typeface="Times New Roman" panose="02020603050405020304" pitchFamily="18" charset="0"/>
              </a:rPr>
              <a:t>8.</a:t>
            </a:r>
            <a:r>
              <a:rPr lang="zh-CN" altLang="zh-CN" kern="100" dirty="0">
                <a:latin typeface="Calibri" panose="020F0502020204030204" pitchFamily="34" charset="0"/>
                <a:cs typeface="Times New Roman" panose="02020603050405020304" pitchFamily="18" charset="0"/>
              </a:rPr>
              <a:t>实际汇率等于（</a:t>
            </a:r>
            <a:r>
              <a:rPr lang="en-US" altLang="zh-CN" kern="100" dirty="0">
                <a:latin typeface="Calibri" panose="020F0502020204030204" pitchFamily="34" charset="0"/>
                <a:cs typeface="Times New Roman" panose="02020603050405020304" pitchFamily="18" charset="0"/>
              </a:rPr>
              <a:t> </a:t>
            </a:r>
            <a:r>
              <a:rPr lang="en-US" altLang="zh-CN" kern="100" dirty="0" smtClean="0">
                <a:latin typeface="Calibri" panose="020F0502020204030204" pitchFamily="34" charset="0"/>
                <a:cs typeface="Times New Roman" panose="02020603050405020304" pitchFamily="18" charset="0"/>
              </a:rPr>
              <a:t> </a:t>
            </a:r>
            <a:r>
              <a:rPr lang="zh-CN" altLang="zh-CN" kern="100" dirty="0" smtClean="0">
                <a:latin typeface="Calibri" panose="020F0502020204030204" pitchFamily="34" charset="0"/>
                <a:cs typeface="Times New Roman" panose="02020603050405020304" pitchFamily="18" charset="0"/>
              </a:rPr>
              <a:t>）</a:t>
            </a:r>
            <a:endParaRPr lang="zh-CN" altLang="zh-CN" kern="100" dirty="0">
              <a:latin typeface="Calibri" panose="020F0502020204030204" pitchFamily="34" charset="0"/>
              <a:cs typeface="Times New Roman" panose="02020603050405020304" pitchFamily="18" charset="0"/>
            </a:endParaRPr>
          </a:p>
          <a:p>
            <a:pPr indent="266700" algn="just">
              <a:spcAft>
                <a:spcPts val="0"/>
              </a:spcAft>
            </a:pPr>
            <a:r>
              <a:rPr lang="en-US" altLang="zh-CN" kern="100" dirty="0">
                <a:latin typeface="Calibri" panose="020F0502020204030204" pitchFamily="34" charset="0"/>
                <a:cs typeface="Times New Roman" panose="02020603050405020304" pitchFamily="18" charset="0"/>
              </a:rPr>
              <a:t>A.</a:t>
            </a:r>
            <a:r>
              <a:rPr lang="zh-CN" altLang="zh-CN" kern="100" dirty="0">
                <a:latin typeface="Calibri" panose="020F0502020204030204" pitchFamily="34" charset="0"/>
                <a:cs typeface="Times New Roman" panose="02020603050405020304" pitchFamily="18" charset="0"/>
              </a:rPr>
              <a:t>名义汇率一物价指数</a:t>
            </a:r>
          </a:p>
          <a:p>
            <a:pPr indent="266700" algn="just">
              <a:spcAft>
                <a:spcPts val="0"/>
              </a:spcAft>
            </a:pPr>
            <a:r>
              <a:rPr lang="en-US" altLang="zh-CN" kern="100" dirty="0">
                <a:latin typeface="Calibri" panose="020F0502020204030204" pitchFamily="34" charset="0"/>
                <a:cs typeface="Times New Roman" panose="02020603050405020304" pitchFamily="18" charset="0"/>
              </a:rPr>
              <a:t>B.</a:t>
            </a:r>
            <a:r>
              <a:rPr lang="zh-CN" altLang="zh-CN" kern="100" dirty="0">
                <a:latin typeface="Calibri" panose="020F0502020204030204" pitchFamily="34" charset="0"/>
                <a:cs typeface="Times New Roman" panose="02020603050405020304" pitchFamily="18" charset="0"/>
              </a:rPr>
              <a:t>名义汇率×</a:t>
            </a:r>
            <a:r>
              <a:rPr lang="en-US" altLang="zh-CN" kern="100" dirty="0">
                <a:latin typeface="Calibri" panose="020F0502020204030204" pitchFamily="34" charset="0"/>
                <a:cs typeface="Times New Roman" panose="02020603050405020304" pitchFamily="18" charset="0"/>
              </a:rPr>
              <a:t>(</a:t>
            </a:r>
            <a:r>
              <a:rPr lang="zh-CN" altLang="zh-CN" kern="100" dirty="0">
                <a:latin typeface="Calibri" panose="020F0502020204030204" pitchFamily="34" charset="0"/>
                <a:cs typeface="Times New Roman" panose="02020603050405020304" pitchFamily="18" charset="0"/>
              </a:rPr>
              <a:t>外国价格指数÷本国价格指数</a:t>
            </a:r>
            <a:r>
              <a:rPr lang="en-US" altLang="zh-CN" kern="100" dirty="0">
                <a:latin typeface="Calibri" panose="020F0502020204030204" pitchFamily="34" charset="0"/>
                <a:cs typeface="Times New Roman" panose="02020603050405020304" pitchFamily="18" charset="0"/>
              </a:rPr>
              <a:t>)</a:t>
            </a:r>
            <a:endParaRPr lang="zh-CN" altLang="zh-CN" kern="100" dirty="0">
              <a:latin typeface="Calibri" panose="020F0502020204030204" pitchFamily="34" charset="0"/>
              <a:cs typeface="Times New Roman" panose="02020603050405020304" pitchFamily="18" charset="0"/>
            </a:endParaRPr>
          </a:p>
          <a:p>
            <a:pPr indent="266700" algn="just">
              <a:spcAft>
                <a:spcPts val="0"/>
              </a:spcAft>
            </a:pPr>
            <a:r>
              <a:rPr lang="en-US" altLang="zh-CN" kern="100" dirty="0">
                <a:latin typeface="Calibri" panose="020F0502020204030204" pitchFamily="34" charset="0"/>
                <a:cs typeface="Times New Roman" panose="02020603050405020304" pitchFamily="18" charset="0"/>
              </a:rPr>
              <a:t>C.</a:t>
            </a:r>
            <a:r>
              <a:rPr lang="zh-CN" altLang="zh-CN" kern="100" dirty="0">
                <a:latin typeface="Calibri" panose="020F0502020204030204" pitchFamily="34" charset="0"/>
                <a:cs typeface="Times New Roman" panose="02020603050405020304" pitchFamily="18" charset="0"/>
              </a:rPr>
              <a:t>名义汇率×</a:t>
            </a:r>
            <a:r>
              <a:rPr lang="en-US" altLang="zh-CN" kern="100" dirty="0">
                <a:latin typeface="Calibri" panose="020F0502020204030204" pitchFamily="34" charset="0"/>
                <a:cs typeface="Times New Roman" panose="02020603050405020304" pitchFamily="18" charset="0"/>
              </a:rPr>
              <a:t>(</a:t>
            </a:r>
            <a:r>
              <a:rPr lang="zh-CN" altLang="zh-CN" kern="100" dirty="0">
                <a:latin typeface="Calibri" panose="020F0502020204030204" pitchFamily="34" charset="0"/>
                <a:cs typeface="Times New Roman" panose="02020603050405020304" pitchFamily="18" charset="0"/>
              </a:rPr>
              <a:t>外国价格指数×本国价格指数</a:t>
            </a:r>
            <a:r>
              <a:rPr lang="en-US" altLang="zh-CN" kern="100" dirty="0">
                <a:latin typeface="Calibri" panose="020F0502020204030204" pitchFamily="34" charset="0"/>
                <a:cs typeface="Times New Roman" panose="02020603050405020304" pitchFamily="18" charset="0"/>
              </a:rPr>
              <a:t>)</a:t>
            </a:r>
            <a:endParaRPr lang="zh-CN" altLang="zh-CN" kern="100" dirty="0">
              <a:latin typeface="Calibri" panose="020F0502020204030204" pitchFamily="34" charset="0"/>
              <a:cs typeface="Times New Roman" panose="02020603050405020304" pitchFamily="18" charset="0"/>
            </a:endParaRPr>
          </a:p>
          <a:p>
            <a:pPr indent="266700" algn="just">
              <a:spcAft>
                <a:spcPts val="0"/>
              </a:spcAft>
            </a:pPr>
            <a:r>
              <a:rPr lang="en-US" altLang="zh-CN" kern="100" dirty="0">
                <a:latin typeface="Calibri" panose="020F0502020204030204" pitchFamily="34" charset="0"/>
                <a:cs typeface="Times New Roman" panose="02020603050405020304" pitchFamily="18" charset="0"/>
              </a:rPr>
              <a:t>D.</a:t>
            </a:r>
            <a:r>
              <a:rPr lang="zh-CN" altLang="zh-CN" kern="100" dirty="0">
                <a:latin typeface="Calibri" panose="020F0502020204030204" pitchFamily="34" charset="0"/>
                <a:cs typeface="Times New Roman" panose="02020603050405020304" pitchFamily="18" charset="0"/>
              </a:rPr>
              <a:t>名义汇率×</a:t>
            </a:r>
            <a:r>
              <a:rPr lang="en-US" altLang="zh-CN" kern="100" dirty="0">
                <a:latin typeface="Calibri" panose="020F0502020204030204" pitchFamily="34" charset="0"/>
                <a:cs typeface="Times New Roman" panose="02020603050405020304" pitchFamily="18" charset="0"/>
              </a:rPr>
              <a:t>(</a:t>
            </a:r>
            <a:r>
              <a:rPr lang="zh-CN" altLang="zh-CN" kern="100" dirty="0">
                <a:latin typeface="Calibri" panose="020F0502020204030204" pitchFamily="34" charset="0"/>
                <a:cs typeface="Times New Roman" panose="02020603050405020304" pitchFamily="18" charset="0"/>
              </a:rPr>
              <a:t>外国价格指数一本国价格指数</a:t>
            </a:r>
            <a:r>
              <a:rPr lang="en-US" altLang="zh-CN" kern="100" dirty="0">
                <a:latin typeface="Calibri" panose="020F0502020204030204" pitchFamily="34" charset="0"/>
                <a:cs typeface="Times New Roman" panose="02020603050405020304" pitchFamily="18" charset="0"/>
              </a:rPr>
              <a:t>)</a:t>
            </a:r>
            <a:endParaRPr lang="zh-CN" altLang="zh-CN" kern="100" dirty="0">
              <a:latin typeface="Calibri" panose="020F0502020204030204" pitchFamily="34" charset="0"/>
              <a:cs typeface="Times New Roman" panose="02020603050405020304" pitchFamily="18" charset="0"/>
            </a:endParaRPr>
          </a:p>
        </p:txBody>
      </p:sp>
      <p:sp>
        <p:nvSpPr>
          <p:cNvPr id="6" name="矩形 5"/>
          <p:cNvSpPr/>
          <p:nvPr/>
        </p:nvSpPr>
        <p:spPr>
          <a:xfrm>
            <a:off x="2639538" y="2743260"/>
            <a:ext cx="362600" cy="369332"/>
          </a:xfrm>
          <a:prstGeom prst="rect">
            <a:avLst/>
          </a:prstGeom>
        </p:spPr>
        <p:txBody>
          <a:bodyPr wrap="none">
            <a:spAutoFit/>
          </a:bodyPr>
          <a:lstStyle/>
          <a:p>
            <a:r>
              <a:rPr lang="en-US" altLang="zh-CN" kern="100" dirty="0">
                <a:latin typeface="Calibri" panose="020F0502020204030204" pitchFamily="34" charset="0"/>
                <a:cs typeface="Times New Roman" panose="02020603050405020304" pitchFamily="18" charset="0"/>
              </a:rPr>
              <a:t>B </a:t>
            </a:r>
            <a:endParaRPr lang="zh-CN" altLang="en-US" dirty="0"/>
          </a:p>
        </p:txBody>
      </p:sp>
      <p:sp>
        <p:nvSpPr>
          <p:cNvPr id="7" name="矩形 6"/>
          <p:cNvSpPr/>
          <p:nvPr/>
        </p:nvSpPr>
        <p:spPr>
          <a:xfrm>
            <a:off x="267563" y="4439113"/>
            <a:ext cx="6366149" cy="1477328"/>
          </a:xfrm>
          <a:prstGeom prst="rect">
            <a:avLst/>
          </a:prstGeom>
        </p:spPr>
        <p:txBody>
          <a:bodyPr wrap="square">
            <a:spAutoFit/>
          </a:bodyPr>
          <a:lstStyle/>
          <a:p>
            <a:pPr indent="266700" algn="just">
              <a:spcAft>
                <a:spcPts val="0"/>
              </a:spcAft>
            </a:pPr>
            <a:r>
              <a:rPr lang="en-US" altLang="zh-CN" kern="100" dirty="0">
                <a:latin typeface="Calibri" panose="020F0502020204030204" pitchFamily="34" charset="0"/>
                <a:cs typeface="Times New Roman" panose="02020603050405020304" pitchFamily="18" charset="0"/>
              </a:rPr>
              <a:t>9.</a:t>
            </a:r>
            <a:r>
              <a:rPr lang="zh-CN" altLang="zh-CN" kern="100" dirty="0">
                <a:latin typeface="Calibri" panose="020F0502020204030204" pitchFamily="34" charset="0"/>
                <a:cs typeface="Times New Roman" panose="02020603050405020304" pitchFamily="18" charset="0"/>
              </a:rPr>
              <a:t>我国香港特别行政区实行的汇率制度是（</a:t>
            </a:r>
            <a:r>
              <a:rPr lang="en-US" altLang="zh-CN" kern="100" dirty="0">
                <a:latin typeface="Calibri" panose="020F0502020204030204" pitchFamily="34" charset="0"/>
                <a:cs typeface="Times New Roman" panose="02020603050405020304" pitchFamily="18" charset="0"/>
              </a:rPr>
              <a:t> </a:t>
            </a:r>
            <a:r>
              <a:rPr lang="en-US" altLang="zh-CN" kern="100" dirty="0" smtClean="0">
                <a:latin typeface="Calibri" panose="020F0502020204030204" pitchFamily="34" charset="0"/>
                <a:cs typeface="Times New Roman" panose="02020603050405020304" pitchFamily="18" charset="0"/>
              </a:rPr>
              <a:t> </a:t>
            </a:r>
            <a:r>
              <a:rPr lang="zh-CN" altLang="zh-CN" kern="100" dirty="0" smtClean="0">
                <a:latin typeface="Calibri" panose="020F0502020204030204" pitchFamily="34" charset="0"/>
                <a:cs typeface="Times New Roman" panose="02020603050405020304" pitchFamily="18" charset="0"/>
              </a:rPr>
              <a:t>）</a:t>
            </a:r>
            <a:endParaRPr lang="zh-CN" altLang="zh-CN" kern="100" dirty="0">
              <a:latin typeface="Calibri" panose="020F0502020204030204" pitchFamily="34" charset="0"/>
              <a:cs typeface="Times New Roman" panose="02020603050405020304" pitchFamily="18" charset="0"/>
            </a:endParaRPr>
          </a:p>
          <a:p>
            <a:pPr indent="266700" algn="just">
              <a:spcAft>
                <a:spcPts val="0"/>
              </a:spcAft>
            </a:pPr>
            <a:r>
              <a:rPr lang="en-US" altLang="zh-CN" kern="100" dirty="0">
                <a:latin typeface="Calibri" panose="020F0502020204030204" pitchFamily="34" charset="0"/>
                <a:cs typeface="Times New Roman" panose="02020603050405020304" pitchFamily="18" charset="0"/>
              </a:rPr>
              <a:t>A.</a:t>
            </a:r>
            <a:r>
              <a:rPr lang="zh-CN" altLang="zh-CN" kern="100" dirty="0">
                <a:latin typeface="Calibri" panose="020F0502020204030204" pitchFamily="34" charset="0"/>
                <a:cs typeface="Times New Roman" panose="02020603050405020304" pitchFamily="18" charset="0"/>
              </a:rPr>
              <a:t>爬行钉住汇率制</a:t>
            </a:r>
          </a:p>
          <a:p>
            <a:pPr indent="266700" algn="just">
              <a:spcAft>
                <a:spcPts val="0"/>
              </a:spcAft>
            </a:pPr>
            <a:r>
              <a:rPr lang="en-US" altLang="zh-CN" kern="100" dirty="0">
                <a:latin typeface="Calibri" panose="020F0502020204030204" pitchFamily="34" charset="0"/>
                <a:cs typeface="Times New Roman" panose="02020603050405020304" pitchFamily="18" charset="0"/>
              </a:rPr>
              <a:t>B.</a:t>
            </a:r>
            <a:r>
              <a:rPr lang="zh-CN" altLang="zh-CN" kern="100" dirty="0">
                <a:latin typeface="Calibri" panose="020F0502020204030204" pitchFamily="34" charset="0"/>
                <a:cs typeface="Times New Roman" panose="02020603050405020304" pitchFamily="18" charset="0"/>
              </a:rPr>
              <a:t>管理浮动制</a:t>
            </a:r>
          </a:p>
          <a:p>
            <a:pPr indent="266700" algn="just">
              <a:spcAft>
                <a:spcPts val="0"/>
              </a:spcAft>
            </a:pPr>
            <a:r>
              <a:rPr lang="en-US" altLang="zh-CN" kern="100" dirty="0">
                <a:latin typeface="Calibri" panose="020F0502020204030204" pitchFamily="34" charset="0"/>
                <a:cs typeface="Times New Roman" panose="02020603050405020304" pitchFamily="18" charset="0"/>
              </a:rPr>
              <a:t>C.</a:t>
            </a:r>
            <a:r>
              <a:rPr lang="zh-CN" altLang="zh-CN" kern="100" dirty="0">
                <a:latin typeface="Calibri" panose="020F0502020204030204" pitchFamily="34" charset="0"/>
                <a:cs typeface="Times New Roman" panose="02020603050405020304" pitchFamily="18" charset="0"/>
              </a:rPr>
              <a:t>货币局制度</a:t>
            </a:r>
          </a:p>
          <a:p>
            <a:pPr indent="266700" algn="just">
              <a:spcAft>
                <a:spcPts val="0"/>
              </a:spcAft>
            </a:pPr>
            <a:r>
              <a:rPr lang="en-US" altLang="zh-CN" kern="100" dirty="0">
                <a:latin typeface="Calibri" panose="020F0502020204030204" pitchFamily="34" charset="0"/>
                <a:cs typeface="Times New Roman" panose="02020603050405020304" pitchFamily="18" charset="0"/>
              </a:rPr>
              <a:t>D.</a:t>
            </a:r>
            <a:r>
              <a:rPr lang="zh-CN" altLang="zh-CN" kern="100" dirty="0">
                <a:latin typeface="Calibri" panose="020F0502020204030204" pitchFamily="34" charset="0"/>
                <a:cs typeface="Times New Roman" panose="02020603050405020304" pitchFamily="18" charset="0"/>
              </a:rPr>
              <a:t>浮动汇率制</a:t>
            </a:r>
          </a:p>
        </p:txBody>
      </p:sp>
      <p:sp>
        <p:nvSpPr>
          <p:cNvPr id="8" name="矩形 7"/>
          <p:cNvSpPr/>
          <p:nvPr/>
        </p:nvSpPr>
        <p:spPr>
          <a:xfrm>
            <a:off x="4658264" y="4797830"/>
            <a:ext cx="360996" cy="369332"/>
          </a:xfrm>
          <a:prstGeom prst="rect">
            <a:avLst/>
          </a:prstGeom>
        </p:spPr>
        <p:txBody>
          <a:bodyPr wrap="none">
            <a:spAutoFit/>
          </a:bodyPr>
          <a:lstStyle/>
          <a:p>
            <a:r>
              <a:rPr lang="en-US" altLang="zh-CN" kern="100" dirty="0">
                <a:latin typeface="Calibri" panose="020F0502020204030204" pitchFamily="34" charset="0"/>
                <a:cs typeface="Times New Roman" panose="02020603050405020304" pitchFamily="18" charset="0"/>
              </a:rPr>
              <a:t>C </a:t>
            </a:r>
            <a:endParaRPr lang="zh-CN" altLang="en-US" dirty="0"/>
          </a:p>
        </p:txBody>
      </p:sp>
      <p:sp>
        <p:nvSpPr>
          <p:cNvPr id="9" name="文本框 8"/>
          <p:cNvSpPr txBox="1"/>
          <p:nvPr/>
        </p:nvSpPr>
        <p:spPr>
          <a:xfrm>
            <a:off x="733247" y="275683"/>
            <a:ext cx="6418052" cy="461665"/>
          </a:xfrm>
          <a:prstGeom prst="rect">
            <a:avLst/>
          </a:prstGeom>
          <a:noFill/>
        </p:spPr>
        <p:txBody>
          <a:bodyPr wrap="square" rtlCol="0">
            <a:spAutoFit/>
          </a:bodyPr>
          <a:lstStyle/>
          <a:p>
            <a:r>
              <a:rPr lang="zh-CN" altLang="en-US" sz="2400" b="1" dirty="0" smtClean="0">
                <a:solidFill>
                  <a:srgbClr val="FF0000"/>
                </a:solidFill>
                <a:latin typeface="微软雅黑" panose="020B0503020204020204" pitchFamily="34" charset="-122"/>
                <a:ea typeface="微软雅黑" panose="020B0503020204020204" pitchFamily="34" charset="-122"/>
              </a:rPr>
              <a:t>模拟习题</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387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86F1E9F-CDE5-4976-A53B-9F21ACD47DE9}" type="slidenum">
              <a:rPr lang="zh-CN" altLang="en-US" smtClean="0"/>
              <a:t>55</a:t>
            </a:fld>
            <a:endParaRPr lang="zh-CN" altLang="en-US"/>
          </a:p>
        </p:txBody>
      </p:sp>
      <p:sp>
        <p:nvSpPr>
          <p:cNvPr id="3" name="矩形 2"/>
          <p:cNvSpPr/>
          <p:nvPr/>
        </p:nvSpPr>
        <p:spPr>
          <a:xfrm>
            <a:off x="232912" y="1235610"/>
            <a:ext cx="8669548" cy="1477328"/>
          </a:xfrm>
          <a:prstGeom prst="rect">
            <a:avLst/>
          </a:prstGeom>
        </p:spPr>
        <p:txBody>
          <a:bodyPr wrap="square">
            <a:spAutoFit/>
          </a:bodyPr>
          <a:lstStyle/>
          <a:p>
            <a:pPr indent="266700" algn="just">
              <a:spcAft>
                <a:spcPts val="0"/>
              </a:spcAft>
            </a:pPr>
            <a:r>
              <a:rPr lang="en-US" altLang="zh-CN" kern="100" dirty="0">
                <a:latin typeface="Calibri" panose="020F0502020204030204" pitchFamily="34" charset="0"/>
                <a:cs typeface="Times New Roman" panose="02020603050405020304" pitchFamily="18" charset="0"/>
              </a:rPr>
              <a:t>10.2005</a:t>
            </a:r>
            <a:r>
              <a:rPr lang="zh-CN" altLang="zh-CN" kern="100" dirty="0">
                <a:latin typeface="Calibri" panose="020F0502020204030204" pitchFamily="34" charset="0"/>
                <a:cs typeface="Times New Roman" panose="02020603050405020304" pitchFamily="18" charset="0"/>
              </a:rPr>
              <a:t>年</a:t>
            </a:r>
            <a:r>
              <a:rPr lang="en-US" altLang="zh-CN" kern="100" dirty="0">
                <a:latin typeface="Calibri" panose="020F0502020204030204" pitchFamily="34" charset="0"/>
                <a:cs typeface="Times New Roman" panose="02020603050405020304" pitchFamily="18" charset="0"/>
              </a:rPr>
              <a:t>7</a:t>
            </a:r>
            <a:r>
              <a:rPr lang="zh-CN" altLang="zh-CN" kern="100" dirty="0">
                <a:latin typeface="Calibri" panose="020F0502020204030204" pitchFamily="34" charset="0"/>
                <a:cs typeface="Times New Roman" panose="02020603050405020304" pitchFamily="18" charset="0"/>
              </a:rPr>
              <a:t>月</a:t>
            </a:r>
            <a:r>
              <a:rPr lang="en-US" altLang="zh-CN" kern="100" dirty="0">
                <a:latin typeface="Calibri" panose="020F0502020204030204" pitchFamily="34" charset="0"/>
                <a:cs typeface="Times New Roman" panose="02020603050405020304" pitchFamily="18" charset="0"/>
              </a:rPr>
              <a:t>21</a:t>
            </a:r>
            <a:r>
              <a:rPr lang="zh-CN" altLang="zh-CN" kern="100" dirty="0">
                <a:latin typeface="Calibri" panose="020F0502020204030204" pitchFamily="34" charset="0"/>
                <a:cs typeface="Times New Roman" panose="02020603050405020304" pitchFamily="18" charset="0"/>
              </a:rPr>
              <a:t>日﹐人民币汇率开始实行（</a:t>
            </a:r>
            <a:r>
              <a:rPr lang="en-US" altLang="zh-CN" kern="100" dirty="0">
                <a:latin typeface="Calibri" panose="020F0502020204030204" pitchFamily="34" charset="0"/>
                <a:cs typeface="Times New Roman" panose="02020603050405020304" pitchFamily="18" charset="0"/>
              </a:rPr>
              <a:t> </a:t>
            </a:r>
            <a:r>
              <a:rPr lang="zh-CN" altLang="zh-CN" kern="100" dirty="0" smtClean="0">
                <a:latin typeface="Calibri" panose="020F0502020204030204" pitchFamily="34" charset="0"/>
                <a:cs typeface="Times New Roman" panose="02020603050405020304" pitchFamily="18" charset="0"/>
              </a:rPr>
              <a:t>）</a:t>
            </a:r>
            <a:endParaRPr lang="zh-CN" altLang="zh-CN" kern="100" dirty="0">
              <a:latin typeface="Calibri" panose="020F0502020204030204" pitchFamily="34" charset="0"/>
              <a:cs typeface="Times New Roman" panose="02020603050405020304" pitchFamily="18" charset="0"/>
            </a:endParaRPr>
          </a:p>
          <a:p>
            <a:pPr indent="266700" algn="just">
              <a:spcAft>
                <a:spcPts val="0"/>
              </a:spcAft>
            </a:pPr>
            <a:r>
              <a:rPr lang="en-US" altLang="zh-CN" kern="100" dirty="0">
                <a:latin typeface="Calibri" panose="020F0502020204030204" pitchFamily="34" charset="0"/>
                <a:cs typeface="Times New Roman" panose="02020603050405020304" pitchFamily="18" charset="0"/>
              </a:rPr>
              <a:t>A.</a:t>
            </a:r>
            <a:r>
              <a:rPr lang="zh-CN" altLang="zh-CN" kern="100" dirty="0">
                <a:latin typeface="Calibri" panose="020F0502020204030204" pitchFamily="34" charset="0"/>
                <a:cs typeface="Times New Roman" panose="02020603050405020304" pitchFamily="18" charset="0"/>
              </a:rPr>
              <a:t>以市场供求为基础的、单一的、有管理的固定汇率制</a:t>
            </a:r>
          </a:p>
          <a:p>
            <a:pPr indent="266700" algn="just">
              <a:spcAft>
                <a:spcPts val="0"/>
              </a:spcAft>
            </a:pPr>
            <a:r>
              <a:rPr lang="en-US" altLang="zh-CN" kern="100" dirty="0">
                <a:latin typeface="Calibri" panose="020F0502020204030204" pitchFamily="34" charset="0"/>
                <a:cs typeface="Times New Roman" panose="02020603050405020304" pitchFamily="18" charset="0"/>
              </a:rPr>
              <a:t>B.</a:t>
            </a:r>
            <a:r>
              <a:rPr lang="zh-CN" altLang="zh-CN" kern="100" dirty="0">
                <a:latin typeface="Calibri" panose="020F0502020204030204" pitchFamily="34" charset="0"/>
                <a:cs typeface="Times New Roman" panose="02020603050405020304" pitchFamily="18" charset="0"/>
              </a:rPr>
              <a:t>贸易内部结算价与对外公布汇率相结合的双重汇率制</a:t>
            </a:r>
          </a:p>
          <a:p>
            <a:pPr indent="266700" algn="just">
              <a:spcAft>
                <a:spcPts val="0"/>
              </a:spcAft>
            </a:pPr>
            <a:r>
              <a:rPr lang="en-US" altLang="zh-CN" kern="100" dirty="0">
                <a:latin typeface="Calibri" panose="020F0502020204030204" pitchFamily="34" charset="0"/>
                <a:cs typeface="Times New Roman" panose="02020603050405020304" pitchFamily="18" charset="0"/>
              </a:rPr>
              <a:t>C.</a:t>
            </a:r>
            <a:r>
              <a:rPr lang="zh-CN" altLang="zh-CN" kern="100" dirty="0">
                <a:latin typeface="Calibri" panose="020F0502020204030204" pitchFamily="34" charset="0"/>
                <a:cs typeface="Times New Roman" panose="02020603050405020304" pitchFamily="18" charset="0"/>
              </a:rPr>
              <a:t>官方汇率与外汇调剂市场汇率并存的汇率制度</a:t>
            </a:r>
          </a:p>
          <a:p>
            <a:pPr indent="266700" algn="just">
              <a:spcAft>
                <a:spcPts val="0"/>
              </a:spcAft>
            </a:pPr>
            <a:r>
              <a:rPr lang="en-US" altLang="zh-CN" kern="100" dirty="0">
                <a:latin typeface="Calibri" panose="020F0502020204030204" pitchFamily="34" charset="0"/>
                <a:cs typeface="Times New Roman" panose="02020603050405020304" pitchFamily="18" charset="0"/>
              </a:rPr>
              <a:t>D.</a:t>
            </a:r>
            <a:r>
              <a:rPr lang="zh-CN" altLang="zh-CN" kern="100" dirty="0">
                <a:latin typeface="Calibri" panose="020F0502020204030204" pitchFamily="34" charset="0"/>
                <a:cs typeface="Times New Roman" panose="02020603050405020304" pitchFamily="18" charset="0"/>
              </a:rPr>
              <a:t>以市场供求为基础、</a:t>
            </a:r>
            <a:r>
              <a:rPr lang="zh-CN" altLang="zh-CN" kern="100" dirty="0" smtClean="0">
                <a:latin typeface="Calibri" panose="020F0502020204030204" pitchFamily="34" charset="0"/>
                <a:cs typeface="Times New Roman" panose="02020603050405020304" pitchFamily="18" charset="0"/>
              </a:rPr>
              <a:t>参</a:t>
            </a:r>
            <a:r>
              <a:rPr lang="zh-CN" altLang="en-US" kern="100" dirty="0" smtClean="0">
                <a:latin typeface="Calibri" panose="020F0502020204030204" pitchFamily="34" charset="0"/>
                <a:cs typeface="Times New Roman" panose="02020603050405020304" pitchFamily="18" charset="0"/>
              </a:rPr>
              <a:t>考</a:t>
            </a:r>
            <a:r>
              <a:rPr lang="zh-CN" altLang="zh-CN" kern="100" dirty="0" smtClean="0">
                <a:latin typeface="Calibri" panose="020F0502020204030204" pitchFamily="34" charset="0"/>
                <a:cs typeface="Times New Roman" panose="02020603050405020304" pitchFamily="18" charset="0"/>
              </a:rPr>
              <a:t>一篮子</a:t>
            </a:r>
            <a:r>
              <a:rPr lang="zh-CN" altLang="zh-CN" kern="100" dirty="0">
                <a:latin typeface="Calibri" panose="020F0502020204030204" pitchFamily="34" charset="0"/>
                <a:cs typeface="Times New Roman" panose="02020603050405020304" pitchFamily="18" charset="0"/>
              </a:rPr>
              <a:t>货币讲行调节、有管理的浮动汇率制</a:t>
            </a:r>
          </a:p>
        </p:txBody>
      </p:sp>
      <p:sp>
        <p:nvSpPr>
          <p:cNvPr id="4" name="矩形 3"/>
          <p:cNvSpPr/>
          <p:nvPr/>
        </p:nvSpPr>
        <p:spPr>
          <a:xfrm>
            <a:off x="5314106" y="1199929"/>
            <a:ext cx="327334" cy="369332"/>
          </a:xfrm>
          <a:prstGeom prst="rect">
            <a:avLst/>
          </a:prstGeom>
        </p:spPr>
        <p:txBody>
          <a:bodyPr wrap="none">
            <a:spAutoFit/>
          </a:bodyPr>
          <a:lstStyle/>
          <a:p>
            <a:r>
              <a:rPr lang="en-US" altLang="zh-CN" kern="100" dirty="0">
                <a:latin typeface="Calibri" panose="020F0502020204030204" pitchFamily="34" charset="0"/>
                <a:cs typeface="Times New Roman" panose="02020603050405020304" pitchFamily="18" charset="0"/>
              </a:rPr>
              <a:t>D</a:t>
            </a:r>
            <a:endParaRPr lang="zh-CN" altLang="en-US" dirty="0"/>
          </a:p>
        </p:txBody>
      </p:sp>
      <p:sp>
        <p:nvSpPr>
          <p:cNvPr id="5" name="矩形 4"/>
          <p:cNvSpPr/>
          <p:nvPr/>
        </p:nvSpPr>
        <p:spPr>
          <a:xfrm>
            <a:off x="232912" y="3430416"/>
            <a:ext cx="8798944" cy="2031325"/>
          </a:xfrm>
          <a:prstGeom prst="rect">
            <a:avLst/>
          </a:prstGeom>
        </p:spPr>
        <p:txBody>
          <a:bodyPr wrap="square">
            <a:spAutoFit/>
          </a:bodyPr>
          <a:lstStyle/>
          <a:p>
            <a:pPr indent="267970" algn="just">
              <a:spcAft>
                <a:spcPts val="0"/>
              </a:spcAft>
            </a:pPr>
            <a:r>
              <a:rPr lang="zh-CN" altLang="zh-CN" b="1" kern="100" dirty="0">
                <a:latin typeface="Calibri" panose="020F0502020204030204" pitchFamily="34" charset="0"/>
                <a:cs typeface="Times New Roman" panose="02020603050405020304" pitchFamily="18" charset="0"/>
              </a:rPr>
              <a:t>二、多项选择题</a:t>
            </a:r>
            <a:endParaRPr lang="zh-CN" altLang="zh-CN" kern="100" dirty="0">
              <a:latin typeface="Calibri" panose="020F0502020204030204" pitchFamily="34" charset="0"/>
              <a:cs typeface="Times New Roman" panose="02020603050405020304" pitchFamily="18" charset="0"/>
            </a:endParaRPr>
          </a:p>
          <a:p>
            <a:pPr indent="266700" algn="just">
              <a:spcAft>
                <a:spcPts val="0"/>
              </a:spcAft>
            </a:pPr>
            <a:r>
              <a:rPr lang="en-US" altLang="zh-CN" kern="100" dirty="0">
                <a:latin typeface="Calibri" panose="020F0502020204030204" pitchFamily="34" charset="0"/>
                <a:cs typeface="Times New Roman" panose="02020603050405020304" pitchFamily="18" charset="0"/>
              </a:rPr>
              <a:t>1.</a:t>
            </a:r>
            <a:r>
              <a:rPr lang="zh-CN" altLang="zh-CN" kern="100" dirty="0">
                <a:latin typeface="Calibri" panose="020F0502020204030204" pitchFamily="34" charset="0"/>
                <a:cs typeface="Times New Roman" panose="02020603050405020304" pitchFamily="18" charset="0"/>
              </a:rPr>
              <a:t>汇率决定理论主要有</a:t>
            </a:r>
            <a:r>
              <a:rPr lang="zh-CN" altLang="zh-CN" kern="100" dirty="0" smtClean="0">
                <a:latin typeface="Calibri" panose="020F0502020204030204" pitchFamily="34" charset="0"/>
                <a:cs typeface="Times New Roman" panose="02020603050405020304" pitchFamily="18" charset="0"/>
              </a:rPr>
              <a:t>（</a:t>
            </a:r>
            <a:r>
              <a:rPr lang="en-US" altLang="zh-CN" kern="100" dirty="0" smtClean="0">
                <a:latin typeface="Calibri" panose="020F0502020204030204" pitchFamily="34" charset="0"/>
                <a:cs typeface="Times New Roman" panose="02020603050405020304" pitchFamily="18" charset="0"/>
              </a:rPr>
              <a:t>  </a:t>
            </a:r>
            <a:r>
              <a:rPr lang="zh-CN" altLang="zh-CN" kern="100" dirty="0" smtClean="0">
                <a:latin typeface="Calibri" panose="020F0502020204030204" pitchFamily="34" charset="0"/>
                <a:cs typeface="Times New Roman" panose="02020603050405020304" pitchFamily="18" charset="0"/>
              </a:rPr>
              <a:t>）</a:t>
            </a:r>
            <a:endParaRPr lang="zh-CN" altLang="zh-CN" kern="100" dirty="0">
              <a:latin typeface="Calibri" panose="020F0502020204030204" pitchFamily="34" charset="0"/>
              <a:cs typeface="Times New Roman" panose="02020603050405020304" pitchFamily="18" charset="0"/>
            </a:endParaRPr>
          </a:p>
          <a:p>
            <a:pPr indent="266700" algn="just">
              <a:spcAft>
                <a:spcPts val="0"/>
              </a:spcAft>
            </a:pPr>
            <a:r>
              <a:rPr lang="en-US" altLang="zh-CN" kern="100" dirty="0">
                <a:latin typeface="Calibri" panose="020F0502020204030204" pitchFamily="34" charset="0"/>
                <a:cs typeface="Times New Roman" panose="02020603050405020304" pitchFamily="18" charset="0"/>
              </a:rPr>
              <a:t>A.</a:t>
            </a:r>
            <a:r>
              <a:rPr lang="zh-CN" altLang="zh-CN" kern="100" dirty="0">
                <a:latin typeface="Calibri" panose="020F0502020204030204" pitchFamily="34" charset="0"/>
                <a:cs typeface="Times New Roman" panose="02020603050405020304" pitchFamily="18" charset="0"/>
              </a:rPr>
              <a:t>国际借贷说</a:t>
            </a:r>
          </a:p>
          <a:p>
            <a:pPr indent="266700" algn="just">
              <a:spcAft>
                <a:spcPts val="0"/>
              </a:spcAft>
            </a:pPr>
            <a:r>
              <a:rPr lang="en-US" altLang="zh-CN" kern="100" dirty="0">
                <a:latin typeface="Calibri" panose="020F0502020204030204" pitchFamily="34" charset="0"/>
                <a:cs typeface="Times New Roman" panose="02020603050405020304" pitchFamily="18" charset="0"/>
              </a:rPr>
              <a:t>B</a:t>
            </a:r>
            <a:r>
              <a:rPr lang="zh-CN" altLang="zh-CN" kern="100" dirty="0">
                <a:latin typeface="Calibri" panose="020F0502020204030204" pitchFamily="34" charset="0"/>
                <a:cs typeface="Times New Roman" panose="02020603050405020304" pitchFamily="18" charset="0"/>
              </a:rPr>
              <a:t>购买力平价理论</a:t>
            </a:r>
          </a:p>
          <a:p>
            <a:pPr indent="266700" algn="just">
              <a:spcAft>
                <a:spcPts val="0"/>
              </a:spcAft>
            </a:pPr>
            <a:r>
              <a:rPr lang="en-US" altLang="zh-CN" kern="100" dirty="0">
                <a:latin typeface="Calibri" panose="020F0502020204030204" pitchFamily="34" charset="0"/>
                <a:cs typeface="Times New Roman" panose="02020603050405020304" pitchFamily="18" charset="0"/>
              </a:rPr>
              <a:t>C.</a:t>
            </a:r>
            <a:r>
              <a:rPr lang="zh-CN" altLang="zh-CN" kern="100" dirty="0">
                <a:latin typeface="Calibri" panose="020F0502020204030204" pitchFamily="34" charset="0"/>
                <a:cs typeface="Times New Roman" panose="02020603050405020304" pitchFamily="18" charset="0"/>
              </a:rPr>
              <a:t>汇兑心理说</a:t>
            </a:r>
          </a:p>
          <a:p>
            <a:pPr indent="266700" algn="just">
              <a:spcAft>
                <a:spcPts val="0"/>
              </a:spcAft>
            </a:pPr>
            <a:r>
              <a:rPr lang="en-US" altLang="zh-CN" kern="100" dirty="0">
                <a:latin typeface="Calibri" panose="020F0502020204030204" pitchFamily="34" charset="0"/>
                <a:cs typeface="Times New Roman" panose="02020603050405020304" pitchFamily="18" charset="0"/>
              </a:rPr>
              <a:t>D.</a:t>
            </a:r>
            <a:r>
              <a:rPr lang="zh-CN" altLang="zh-CN" kern="100" dirty="0">
                <a:latin typeface="Calibri" panose="020F0502020204030204" pitchFamily="34" charset="0"/>
                <a:cs typeface="Times New Roman" panose="02020603050405020304" pitchFamily="18" charset="0"/>
              </a:rPr>
              <a:t>货币分析说</a:t>
            </a:r>
          </a:p>
          <a:p>
            <a:pPr indent="266700" algn="just">
              <a:spcAft>
                <a:spcPts val="0"/>
              </a:spcAft>
            </a:pPr>
            <a:r>
              <a:rPr lang="en-US" altLang="zh-CN" kern="100" dirty="0">
                <a:latin typeface="Calibri" panose="020F0502020204030204" pitchFamily="34" charset="0"/>
                <a:cs typeface="Times New Roman" panose="02020603050405020304" pitchFamily="18" charset="0"/>
              </a:rPr>
              <a:t>E.</a:t>
            </a:r>
            <a:r>
              <a:rPr lang="zh-CN" altLang="zh-CN" kern="100" dirty="0">
                <a:latin typeface="Calibri" panose="020F0502020204030204" pitchFamily="34" charset="0"/>
                <a:cs typeface="Times New Roman" panose="02020603050405020304" pitchFamily="18" charset="0"/>
              </a:rPr>
              <a:t>利率平价</a:t>
            </a:r>
            <a:r>
              <a:rPr lang="zh-CN" altLang="zh-CN" kern="100" dirty="0" smtClean="0">
                <a:latin typeface="Calibri" panose="020F0502020204030204" pitchFamily="34" charset="0"/>
                <a:cs typeface="Times New Roman" panose="02020603050405020304" pitchFamily="18" charset="0"/>
              </a:rPr>
              <a:t>理论</a:t>
            </a:r>
            <a:endParaRPr lang="zh-CN" altLang="zh-CN" kern="100" dirty="0">
              <a:latin typeface="Calibri" panose="020F0502020204030204" pitchFamily="34" charset="0"/>
              <a:cs typeface="Times New Roman" panose="02020603050405020304" pitchFamily="18" charset="0"/>
            </a:endParaRPr>
          </a:p>
        </p:txBody>
      </p:sp>
      <p:sp>
        <p:nvSpPr>
          <p:cNvPr id="6" name="矩形 5"/>
          <p:cNvSpPr/>
          <p:nvPr/>
        </p:nvSpPr>
        <p:spPr>
          <a:xfrm>
            <a:off x="3513715" y="3770546"/>
            <a:ext cx="821059" cy="369332"/>
          </a:xfrm>
          <a:prstGeom prst="rect">
            <a:avLst/>
          </a:prstGeom>
        </p:spPr>
        <p:txBody>
          <a:bodyPr wrap="none">
            <a:spAutoFit/>
          </a:bodyPr>
          <a:lstStyle/>
          <a:p>
            <a:r>
              <a:rPr lang="en-US" altLang="zh-CN" kern="100" dirty="0">
                <a:latin typeface="Calibri" panose="020F0502020204030204" pitchFamily="34" charset="0"/>
                <a:cs typeface="Times New Roman" panose="02020603050405020304" pitchFamily="18" charset="0"/>
              </a:rPr>
              <a:t>ABCDE</a:t>
            </a:r>
            <a:endParaRPr lang="zh-CN" altLang="en-US" dirty="0"/>
          </a:p>
        </p:txBody>
      </p:sp>
      <p:sp>
        <p:nvSpPr>
          <p:cNvPr id="8" name="文本框 7"/>
          <p:cNvSpPr txBox="1"/>
          <p:nvPr/>
        </p:nvSpPr>
        <p:spPr>
          <a:xfrm>
            <a:off x="733247" y="275683"/>
            <a:ext cx="6418052" cy="461665"/>
          </a:xfrm>
          <a:prstGeom prst="rect">
            <a:avLst/>
          </a:prstGeom>
          <a:noFill/>
        </p:spPr>
        <p:txBody>
          <a:bodyPr wrap="square" rtlCol="0">
            <a:spAutoFit/>
          </a:bodyPr>
          <a:lstStyle/>
          <a:p>
            <a:r>
              <a:rPr lang="zh-CN" altLang="en-US" sz="2400" b="1" dirty="0" smtClean="0">
                <a:solidFill>
                  <a:srgbClr val="FF0000"/>
                </a:solidFill>
                <a:latin typeface="微软雅黑" panose="020B0503020204020204" pitchFamily="34" charset="-122"/>
                <a:ea typeface="微软雅黑" panose="020B0503020204020204" pitchFamily="34" charset="-122"/>
              </a:rPr>
              <a:t>模拟习题</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1367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86F1E9F-CDE5-4976-A53B-9F21ACD47DE9}" type="slidenum">
              <a:rPr lang="zh-CN" altLang="en-US" smtClean="0"/>
              <a:t>56</a:t>
            </a:fld>
            <a:endParaRPr lang="zh-CN" altLang="en-US"/>
          </a:p>
        </p:txBody>
      </p:sp>
      <p:sp>
        <p:nvSpPr>
          <p:cNvPr id="3" name="矩形 2"/>
          <p:cNvSpPr/>
          <p:nvPr/>
        </p:nvSpPr>
        <p:spPr>
          <a:xfrm>
            <a:off x="250166" y="1037447"/>
            <a:ext cx="7763774" cy="3693319"/>
          </a:xfrm>
          <a:prstGeom prst="rect">
            <a:avLst/>
          </a:prstGeom>
        </p:spPr>
        <p:txBody>
          <a:bodyPr wrap="square">
            <a:spAutoFit/>
          </a:bodyPr>
          <a:lstStyle/>
          <a:p>
            <a:pPr indent="266700" algn="just">
              <a:spcAft>
                <a:spcPts val="0"/>
              </a:spcAft>
            </a:pPr>
            <a:r>
              <a:rPr lang="en-US" altLang="zh-CN" kern="100" dirty="0">
                <a:latin typeface="Calibri" panose="020F0502020204030204" pitchFamily="34" charset="0"/>
                <a:cs typeface="Times New Roman" panose="02020603050405020304" pitchFamily="18" charset="0"/>
              </a:rPr>
              <a:t>3.</a:t>
            </a:r>
            <a:r>
              <a:rPr lang="zh-CN" altLang="zh-CN" kern="100" dirty="0">
                <a:latin typeface="Calibri" panose="020F0502020204030204" pitchFamily="34" charset="0"/>
                <a:cs typeface="Times New Roman" panose="02020603050405020304" pitchFamily="18" charset="0"/>
              </a:rPr>
              <a:t>下列关于浮动汇率制的</a:t>
            </a:r>
            <a:r>
              <a:rPr lang="zh-CN" altLang="zh-CN" kern="100" dirty="0" smtClean="0">
                <a:latin typeface="Calibri" panose="020F0502020204030204" pitchFamily="34" charset="0"/>
                <a:cs typeface="Times New Roman" panose="02020603050405020304" pitchFamily="18" charset="0"/>
              </a:rPr>
              <a:t>说法</a:t>
            </a:r>
            <a:r>
              <a:rPr lang="zh-CN" altLang="en-US" kern="100" dirty="0" smtClean="0">
                <a:latin typeface="Calibri" panose="020F0502020204030204" pitchFamily="34" charset="0"/>
                <a:cs typeface="Times New Roman" panose="02020603050405020304" pitchFamily="18" charset="0"/>
              </a:rPr>
              <a:t>，</a:t>
            </a:r>
            <a:r>
              <a:rPr lang="zh-CN" altLang="zh-CN" kern="100" dirty="0" smtClean="0">
                <a:latin typeface="Calibri" panose="020F0502020204030204" pitchFamily="34" charset="0"/>
                <a:cs typeface="Times New Roman" panose="02020603050405020304" pitchFamily="18" charset="0"/>
              </a:rPr>
              <a:t>正确</a:t>
            </a:r>
            <a:r>
              <a:rPr lang="zh-CN" altLang="zh-CN" kern="100" dirty="0">
                <a:latin typeface="Calibri" panose="020F0502020204030204" pitchFamily="34" charset="0"/>
                <a:cs typeface="Times New Roman" panose="02020603050405020304" pitchFamily="18" charset="0"/>
              </a:rPr>
              <a:t>的有</a:t>
            </a:r>
            <a:r>
              <a:rPr lang="zh-CN" altLang="zh-CN" kern="100" dirty="0" smtClean="0">
                <a:latin typeface="Calibri" panose="020F0502020204030204" pitchFamily="34" charset="0"/>
                <a:cs typeface="Times New Roman" panose="02020603050405020304" pitchFamily="18" charset="0"/>
              </a:rPr>
              <a:t>（</a:t>
            </a:r>
            <a:r>
              <a:rPr lang="en-US" altLang="zh-CN" kern="100" dirty="0" smtClean="0">
                <a:latin typeface="Calibri" panose="020F0502020204030204" pitchFamily="34" charset="0"/>
                <a:cs typeface="Times New Roman" panose="02020603050405020304" pitchFamily="18" charset="0"/>
              </a:rPr>
              <a:t>  </a:t>
            </a:r>
            <a:r>
              <a:rPr lang="zh-CN" altLang="zh-CN" kern="100" dirty="0" smtClean="0">
                <a:latin typeface="Calibri" panose="020F0502020204030204" pitchFamily="34" charset="0"/>
                <a:cs typeface="Times New Roman" panose="02020603050405020304" pitchFamily="18" charset="0"/>
              </a:rPr>
              <a:t>）</a:t>
            </a:r>
            <a:endParaRPr lang="zh-CN" altLang="zh-CN" kern="100" dirty="0">
              <a:latin typeface="Calibri" panose="020F0502020204030204" pitchFamily="34" charset="0"/>
              <a:cs typeface="Times New Roman" panose="02020603050405020304" pitchFamily="18" charset="0"/>
            </a:endParaRPr>
          </a:p>
          <a:p>
            <a:pPr indent="266700" algn="just">
              <a:spcAft>
                <a:spcPts val="0"/>
              </a:spcAft>
            </a:pPr>
            <a:r>
              <a:rPr lang="en-US" altLang="zh-CN" kern="100" dirty="0">
                <a:latin typeface="Calibri" panose="020F0502020204030204" pitchFamily="34" charset="0"/>
                <a:cs typeface="Times New Roman" panose="02020603050405020304" pitchFamily="18" charset="0"/>
              </a:rPr>
              <a:t>A.</a:t>
            </a:r>
            <a:r>
              <a:rPr lang="zh-CN" altLang="zh-CN" kern="100" dirty="0">
                <a:latin typeface="Calibri" panose="020F0502020204030204" pitchFamily="34" charset="0"/>
                <a:cs typeface="Times New Roman" panose="02020603050405020304" pitchFamily="18" charset="0"/>
              </a:rPr>
              <a:t>浮动汇率制度更为市场化和灵活</a:t>
            </a:r>
          </a:p>
          <a:p>
            <a:pPr indent="266700" algn="just">
              <a:spcAft>
                <a:spcPts val="0"/>
              </a:spcAft>
            </a:pPr>
            <a:r>
              <a:rPr lang="en-US" altLang="zh-CN" kern="100" dirty="0">
                <a:latin typeface="Calibri" panose="020F0502020204030204" pitchFamily="34" charset="0"/>
                <a:cs typeface="Times New Roman" panose="02020603050405020304" pitchFamily="18" charset="0"/>
              </a:rPr>
              <a:t>B.</a:t>
            </a:r>
            <a:r>
              <a:rPr lang="zh-CN" altLang="zh-CN" kern="100" dirty="0">
                <a:latin typeface="Calibri" panose="020F0502020204030204" pitchFamily="34" charset="0"/>
                <a:cs typeface="Times New Roman" panose="02020603050405020304" pitchFamily="18" charset="0"/>
              </a:rPr>
              <a:t>经济规模较小的国家不太适用浮动汇率制</a:t>
            </a:r>
          </a:p>
          <a:p>
            <a:pPr indent="266700" algn="just">
              <a:spcAft>
                <a:spcPts val="0"/>
              </a:spcAft>
            </a:pPr>
            <a:r>
              <a:rPr lang="en-US" altLang="zh-CN" kern="100" dirty="0">
                <a:latin typeface="Calibri" panose="020F0502020204030204" pitchFamily="34" charset="0"/>
                <a:cs typeface="Times New Roman" panose="02020603050405020304" pitchFamily="18" charset="0"/>
              </a:rPr>
              <a:t>C.</a:t>
            </a:r>
            <a:r>
              <a:rPr lang="zh-CN" altLang="zh-CN" kern="100" dirty="0">
                <a:latin typeface="Calibri" panose="020F0502020204030204" pitchFamily="34" charset="0"/>
                <a:cs typeface="Times New Roman" panose="02020603050405020304" pitchFamily="18" charset="0"/>
              </a:rPr>
              <a:t>经济规模较大的国家较适宜采用浮动汇率制</a:t>
            </a:r>
          </a:p>
          <a:p>
            <a:pPr indent="266700" algn="just">
              <a:spcAft>
                <a:spcPts val="0"/>
              </a:spcAft>
            </a:pPr>
            <a:r>
              <a:rPr lang="en-US" altLang="zh-CN" kern="100" dirty="0">
                <a:latin typeface="Calibri" panose="020F0502020204030204" pitchFamily="34" charset="0"/>
                <a:cs typeface="Times New Roman" panose="02020603050405020304" pitchFamily="18" charset="0"/>
              </a:rPr>
              <a:t>D.</a:t>
            </a:r>
            <a:r>
              <a:rPr lang="zh-CN" altLang="zh-CN" kern="100" dirty="0">
                <a:latin typeface="Calibri" panose="020F0502020204030204" pitchFamily="34" charset="0"/>
                <a:cs typeface="Times New Roman" panose="02020603050405020304" pitchFamily="18" charset="0"/>
              </a:rPr>
              <a:t>通货膨胀率较低的国家适宜采用固定汇率制</a:t>
            </a:r>
          </a:p>
          <a:p>
            <a:pPr indent="266700" algn="just">
              <a:spcAft>
                <a:spcPts val="0"/>
              </a:spcAft>
            </a:pPr>
            <a:r>
              <a:rPr lang="en-US" altLang="zh-CN" kern="100" dirty="0">
                <a:latin typeface="Calibri" panose="020F0502020204030204" pitchFamily="34" charset="0"/>
                <a:cs typeface="Times New Roman" panose="02020603050405020304" pitchFamily="18" charset="0"/>
              </a:rPr>
              <a:t>E.</a:t>
            </a:r>
            <a:r>
              <a:rPr lang="zh-CN" altLang="zh-CN" kern="100" dirty="0">
                <a:latin typeface="Calibri" panose="020F0502020204030204" pitchFamily="34" charset="0"/>
                <a:cs typeface="Times New Roman" panose="02020603050405020304" pitchFamily="18" charset="0"/>
              </a:rPr>
              <a:t>浮动汇率适用于所有</a:t>
            </a:r>
            <a:r>
              <a:rPr lang="zh-CN" altLang="zh-CN" kern="100" dirty="0" smtClean="0">
                <a:latin typeface="Calibri" panose="020F0502020204030204" pitchFamily="34" charset="0"/>
                <a:cs typeface="Times New Roman" panose="02020603050405020304" pitchFamily="18" charset="0"/>
              </a:rPr>
              <a:t>国家</a:t>
            </a:r>
            <a:endParaRPr lang="en-US" altLang="zh-CN" kern="100" dirty="0" smtClean="0">
              <a:latin typeface="Calibri" panose="020F0502020204030204" pitchFamily="34" charset="0"/>
              <a:cs typeface="Times New Roman" panose="02020603050405020304" pitchFamily="18" charset="0"/>
            </a:endParaRPr>
          </a:p>
          <a:p>
            <a:pPr indent="266700" algn="just">
              <a:spcAft>
                <a:spcPts val="0"/>
              </a:spcAft>
            </a:pPr>
            <a:endParaRPr lang="zh-CN" altLang="zh-CN" kern="100" dirty="0">
              <a:latin typeface="Calibri" panose="020F0502020204030204" pitchFamily="34" charset="0"/>
              <a:cs typeface="Times New Roman" panose="02020603050405020304" pitchFamily="18" charset="0"/>
            </a:endParaRPr>
          </a:p>
          <a:p>
            <a:pPr indent="266700" algn="just">
              <a:spcAft>
                <a:spcPts val="0"/>
              </a:spcAft>
            </a:pPr>
            <a:r>
              <a:rPr lang="en-US" altLang="zh-CN" kern="100" dirty="0">
                <a:latin typeface="Calibri" panose="020F0502020204030204" pitchFamily="34" charset="0"/>
                <a:cs typeface="Times New Roman" panose="02020603050405020304" pitchFamily="18" charset="0"/>
              </a:rPr>
              <a:t>4.</a:t>
            </a:r>
            <a:r>
              <a:rPr lang="zh-CN" altLang="zh-CN" kern="100" dirty="0">
                <a:latin typeface="Calibri" panose="020F0502020204030204" pitchFamily="34" charset="0"/>
                <a:cs typeface="Times New Roman" panose="02020603050405020304" pitchFamily="18" charset="0"/>
              </a:rPr>
              <a:t>我国汇率制度改革坚持的原则量</a:t>
            </a:r>
            <a:r>
              <a:rPr lang="zh-CN" altLang="zh-CN" kern="100" dirty="0" smtClean="0">
                <a:latin typeface="Calibri" panose="020F0502020204030204" pitchFamily="34" charset="0"/>
                <a:cs typeface="Times New Roman" panose="02020603050405020304" pitchFamily="18" charset="0"/>
              </a:rPr>
              <a:t>（</a:t>
            </a:r>
            <a:r>
              <a:rPr lang="en-US" altLang="zh-CN" kern="100" dirty="0" smtClean="0">
                <a:latin typeface="Calibri" panose="020F0502020204030204" pitchFamily="34" charset="0"/>
                <a:cs typeface="Times New Roman" panose="02020603050405020304" pitchFamily="18" charset="0"/>
              </a:rPr>
              <a:t>  </a:t>
            </a:r>
            <a:r>
              <a:rPr lang="zh-CN" altLang="zh-CN" kern="100" dirty="0" smtClean="0">
                <a:latin typeface="Calibri" panose="020F0502020204030204" pitchFamily="34" charset="0"/>
                <a:cs typeface="Times New Roman" panose="02020603050405020304" pitchFamily="18" charset="0"/>
              </a:rPr>
              <a:t>）</a:t>
            </a:r>
            <a:endParaRPr lang="zh-CN" altLang="zh-CN" kern="100" dirty="0">
              <a:latin typeface="Calibri" panose="020F0502020204030204" pitchFamily="34" charset="0"/>
              <a:cs typeface="Times New Roman" panose="02020603050405020304" pitchFamily="18" charset="0"/>
            </a:endParaRPr>
          </a:p>
          <a:p>
            <a:pPr indent="266700" algn="just">
              <a:spcAft>
                <a:spcPts val="0"/>
              </a:spcAft>
            </a:pPr>
            <a:r>
              <a:rPr lang="en-US" altLang="zh-CN" kern="100" dirty="0">
                <a:latin typeface="Calibri" panose="020F0502020204030204" pitchFamily="34" charset="0"/>
                <a:cs typeface="Times New Roman" panose="02020603050405020304" pitchFamily="18" charset="0"/>
              </a:rPr>
              <a:t>A.</a:t>
            </a:r>
            <a:r>
              <a:rPr lang="zh-CN" altLang="zh-CN" kern="100" dirty="0">
                <a:latin typeface="Calibri" panose="020F0502020204030204" pitchFamily="34" charset="0"/>
                <a:cs typeface="Times New Roman" panose="02020603050405020304" pitchFamily="18" charset="0"/>
              </a:rPr>
              <a:t>主动性</a:t>
            </a:r>
          </a:p>
          <a:p>
            <a:pPr indent="266700" algn="just">
              <a:spcAft>
                <a:spcPts val="0"/>
              </a:spcAft>
            </a:pPr>
            <a:r>
              <a:rPr lang="en-US" altLang="zh-CN" kern="100" dirty="0">
                <a:latin typeface="Calibri" panose="020F0502020204030204" pitchFamily="34" charset="0"/>
                <a:cs typeface="Times New Roman" panose="02020603050405020304" pitchFamily="18" charset="0"/>
              </a:rPr>
              <a:t>B.</a:t>
            </a:r>
            <a:r>
              <a:rPr lang="zh-CN" altLang="zh-CN" kern="100" dirty="0">
                <a:latin typeface="Calibri" panose="020F0502020204030204" pitchFamily="34" charset="0"/>
                <a:cs typeface="Times New Roman" panose="02020603050405020304" pitchFamily="18" charset="0"/>
              </a:rPr>
              <a:t>随机性</a:t>
            </a:r>
          </a:p>
          <a:p>
            <a:pPr indent="266700" algn="just">
              <a:spcAft>
                <a:spcPts val="0"/>
              </a:spcAft>
            </a:pPr>
            <a:r>
              <a:rPr lang="en-US" altLang="zh-CN" kern="100" dirty="0">
                <a:latin typeface="Calibri" panose="020F0502020204030204" pitchFamily="34" charset="0"/>
                <a:cs typeface="Times New Roman" panose="02020603050405020304" pitchFamily="18" charset="0"/>
              </a:rPr>
              <a:t>C.</a:t>
            </a:r>
            <a:r>
              <a:rPr lang="zh-CN" altLang="zh-CN" kern="100" dirty="0">
                <a:latin typeface="Calibri" panose="020F0502020204030204" pitchFamily="34" charset="0"/>
                <a:cs typeface="Times New Roman" panose="02020603050405020304" pitchFamily="18" charset="0"/>
              </a:rPr>
              <a:t>可控性</a:t>
            </a:r>
          </a:p>
          <a:p>
            <a:pPr indent="266700" algn="just">
              <a:spcAft>
                <a:spcPts val="0"/>
              </a:spcAft>
            </a:pPr>
            <a:r>
              <a:rPr lang="en-US" altLang="zh-CN" kern="100" dirty="0">
                <a:latin typeface="Calibri" panose="020F0502020204030204" pitchFamily="34" charset="0"/>
                <a:cs typeface="Times New Roman" panose="02020603050405020304" pitchFamily="18" charset="0"/>
              </a:rPr>
              <a:t>D.</a:t>
            </a:r>
            <a:r>
              <a:rPr lang="zh-CN" altLang="zh-CN" kern="100" dirty="0">
                <a:latin typeface="Calibri" panose="020F0502020204030204" pitchFamily="34" charset="0"/>
                <a:cs typeface="Times New Roman" panose="02020603050405020304" pitchFamily="18" charset="0"/>
              </a:rPr>
              <a:t>收益性</a:t>
            </a:r>
          </a:p>
          <a:p>
            <a:pPr indent="266700" algn="just">
              <a:spcAft>
                <a:spcPts val="0"/>
              </a:spcAft>
            </a:pPr>
            <a:r>
              <a:rPr lang="en-US" altLang="zh-CN" kern="100" dirty="0">
                <a:latin typeface="Calibri" panose="020F0502020204030204" pitchFamily="34" charset="0"/>
                <a:cs typeface="Times New Roman" panose="02020603050405020304" pitchFamily="18" charset="0"/>
              </a:rPr>
              <a:t>E.</a:t>
            </a:r>
            <a:r>
              <a:rPr lang="zh-CN" altLang="zh-CN" kern="100" dirty="0">
                <a:latin typeface="Calibri" panose="020F0502020204030204" pitchFamily="34" charset="0"/>
                <a:cs typeface="Times New Roman" panose="02020603050405020304" pitchFamily="18" charset="0"/>
              </a:rPr>
              <a:t>渐进性</a:t>
            </a:r>
          </a:p>
        </p:txBody>
      </p:sp>
      <p:sp>
        <p:nvSpPr>
          <p:cNvPr id="4" name="矩形 3"/>
          <p:cNvSpPr/>
          <p:nvPr/>
        </p:nvSpPr>
        <p:spPr>
          <a:xfrm>
            <a:off x="5315453" y="1047859"/>
            <a:ext cx="566181" cy="369332"/>
          </a:xfrm>
          <a:prstGeom prst="rect">
            <a:avLst/>
          </a:prstGeom>
        </p:spPr>
        <p:txBody>
          <a:bodyPr wrap="none">
            <a:spAutoFit/>
          </a:bodyPr>
          <a:lstStyle/>
          <a:p>
            <a:r>
              <a:rPr lang="en-US" altLang="zh-CN" kern="100" dirty="0">
                <a:latin typeface="Calibri" panose="020F0502020204030204" pitchFamily="34" charset="0"/>
                <a:cs typeface="Times New Roman" panose="02020603050405020304" pitchFamily="18" charset="0"/>
              </a:rPr>
              <a:t>ABC</a:t>
            </a:r>
            <a:endParaRPr lang="zh-CN" altLang="en-US" dirty="0"/>
          </a:p>
        </p:txBody>
      </p:sp>
      <p:sp>
        <p:nvSpPr>
          <p:cNvPr id="5" name="矩形 4"/>
          <p:cNvSpPr/>
          <p:nvPr/>
        </p:nvSpPr>
        <p:spPr>
          <a:xfrm>
            <a:off x="4632385" y="2985541"/>
            <a:ext cx="551689" cy="369332"/>
          </a:xfrm>
          <a:prstGeom prst="rect">
            <a:avLst/>
          </a:prstGeom>
        </p:spPr>
        <p:txBody>
          <a:bodyPr wrap="none">
            <a:spAutoFit/>
          </a:bodyPr>
          <a:lstStyle/>
          <a:p>
            <a:r>
              <a:rPr lang="en-US" altLang="zh-CN" kern="100" dirty="0">
                <a:latin typeface="Calibri" panose="020F0502020204030204" pitchFamily="34" charset="0"/>
                <a:cs typeface="Times New Roman" panose="02020603050405020304" pitchFamily="18" charset="0"/>
              </a:rPr>
              <a:t>ACE</a:t>
            </a:r>
            <a:endParaRPr lang="zh-CN" altLang="en-US" dirty="0"/>
          </a:p>
        </p:txBody>
      </p:sp>
      <p:sp>
        <p:nvSpPr>
          <p:cNvPr id="6" name="文本框 5"/>
          <p:cNvSpPr txBox="1"/>
          <p:nvPr/>
        </p:nvSpPr>
        <p:spPr>
          <a:xfrm>
            <a:off x="733247" y="275683"/>
            <a:ext cx="6418052" cy="461665"/>
          </a:xfrm>
          <a:prstGeom prst="rect">
            <a:avLst/>
          </a:prstGeom>
          <a:noFill/>
        </p:spPr>
        <p:txBody>
          <a:bodyPr wrap="square" rtlCol="0">
            <a:spAutoFit/>
          </a:bodyPr>
          <a:lstStyle/>
          <a:p>
            <a:r>
              <a:rPr lang="zh-CN" altLang="en-US" sz="2400" b="1" dirty="0" smtClean="0">
                <a:solidFill>
                  <a:srgbClr val="FF0000"/>
                </a:solidFill>
                <a:latin typeface="微软雅黑" panose="020B0503020204020204" pitchFamily="34" charset="-122"/>
                <a:ea typeface="微软雅黑" panose="020B0503020204020204" pitchFamily="34" charset="-122"/>
              </a:rPr>
              <a:t>模拟习题</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8437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86F1E9F-CDE5-4976-A53B-9F21ACD47DE9}" type="slidenum">
              <a:rPr lang="zh-CN" altLang="en-US" smtClean="0"/>
              <a:t>57</a:t>
            </a:fld>
            <a:endParaRPr lang="zh-CN" altLang="en-US"/>
          </a:p>
        </p:txBody>
      </p:sp>
      <p:sp>
        <p:nvSpPr>
          <p:cNvPr id="3" name="矩形 2"/>
          <p:cNvSpPr/>
          <p:nvPr/>
        </p:nvSpPr>
        <p:spPr>
          <a:xfrm>
            <a:off x="293297" y="1109795"/>
            <a:ext cx="8116065" cy="3416320"/>
          </a:xfrm>
          <a:prstGeom prst="rect">
            <a:avLst/>
          </a:prstGeom>
        </p:spPr>
        <p:txBody>
          <a:bodyPr wrap="square">
            <a:spAutoFit/>
          </a:bodyPr>
          <a:lstStyle/>
          <a:p>
            <a:pPr indent="267970" algn="just">
              <a:lnSpc>
                <a:spcPct val="150000"/>
              </a:lnSpc>
              <a:spcAft>
                <a:spcPts val="0"/>
              </a:spcAft>
            </a:pPr>
            <a:r>
              <a:rPr lang="zh-CN" altLang="zh-CN" b="1" kern="100" dirty="0">
                <a:latin typeface="Calibri" panose="020F0502020204030204" pitchFamily="34" charset="0"/>
                <a:cs typeface="Times New Roman" panose="02020603050405020304" pitchFamily="18" charset="0"/>
              </a:rPr>
              <a:t>三、判断说明题</a:t>
            </a:r>
            <a:endParaRPr lang="zh-CN" altLang="zh-CN" kern="100" dirty="0">
              <a:latin typeface="Calibri" panose="020F0502020204030204" pitchFamily="34" charset="0"/>
              <a:cs typeface="Times New Roman" panose="02020603050405020304" pitchFamily="18" charset="0"/>
            </a:endParaRPr>
          </a:p>
          <a:p>
            <a:pPr indent="266700" algn="just">
              <a:lnSpc>
                <a:spcPct val="150000"/>
              </a:lnSpc>
              <a:spcAft>
                <a:spcPts val="0"/>
              </a:spcAft>
            </a:pPr>
            <a:r>
              <a:rPr lang="en-US" altLang="zh-CN" kern="100" dirty="0">
                <a:latin typeface="Calibri" panose="020F0502020204030204" pitchFamily="34" charset="0"/>
                <a:cs typeface="Times New Roman" panose="02020603050405020304" pitchFamily="18" charset="0"/>
              </a:rPr>
              <a:t>1.</a:t>
            </a:r>
            <a:r>
              <a:rPr lang="zh-CN" altLang="zh-CN" kern="100" dirty="0">
                <a:latin typeface="Calibri" panose="020F0502020204030204" pitchFamily="34" charset="0"/>
                <a:cs typeface="Times New Roman" panose="02020603050405020304" pitchFamily="18" charset="0"/>
              </a:rPr>
              <a:t>利率对汇率的影响主要是通过长期资本的跨国流动实现的</a:t>
            </a:r>
            <a:r>
              <a:rPr lang="zh-CN" altLang="zh-CN" kern="100" dirty="0" smtClean="0">
                <a:latin typeface="Calibri" panose="020F0502020204030204" pitchFamily="34" charset="0"/>
                <a:cs typeface="Times New Roman" panose="02020603050405020304" pitchFamily="18" charset="0"/>
              </a:rPr>
              <a:t>。</a:t>
            </a:r>
            <a:endParaRPr lang="en-US" altLang="zh-CN" kern="100" dirty="0" smtClean="0">
              <a:latin typeface="Calibri" panose="020F0502020204030204" pitchFamily="34" charset="0"/>
              <a:cs typeface="Times New Roman" panose="02020603050405020304" pitchFamily="18" charset="0"/>
            </a:endParaRPr>
          </a:p>
          <a:p>
            <a:pPr indent="266700" algn="just">
              <a:lnSpc>
                <a:spcPct val="150000"/>
              </a:lnSpc>
              <a:spcAft>
                <a:spcPts val="0"/>
              </a:spcAft>
            </a:pPr>
            <a:endParaRPr lang="en-US" altLang="zh-CN" kern="100" dirty="0">
              <a:latin typeface="Calibri" panose="020F0502020204030204" pitchFamily="34" charset="0"/>
              <a:cs typeface="Times New Roman" panose="02020603050405020304" pitchFamily="18" charset="0"/>
            </a:endParaRPr>
          </a:p>
          <a:p>
            <a:pPr indent="266700" algn="just">
              <a:lnSpc>
                <a:spcPct val="150000"/>
              </a:lnSpc>
              <a:spcAft>
                <a:spcPts val="0"/>
              </a:spcAft>
            </a:pPr>
            <a:r>
              <a:rPr lang="en-US" altLang="zh-CN" kern="100" dirty="0" smtClean="0">
                <a:latin typeface="Calibri" panose="020F0502020204030204" pitchFamily="34" charset="0"/>
                <a:cs typeface="Times New Roman" panose="02020603050405020304" pitchFamily="18" charset="0"/>
              </a:rPr>
              <a:t>2</a:t>
            </a:r>
            <a:r>
              <a:rPr lang="en-US" altLang="zh-CN" kern="100" dirty="0">
                <a:latin typeface="Calibri" panose="020F0502020204030204" pitchFamily="34" charset="0"/>
                <a:cs typeface="Times New Roman" panose="02020603050405020304" pitchFamily="18" charset="0"/>
              </a:rPr>
              <a:t>.</a:t>
            </a:r>
            <a:r>
              <a:rPr lang="zh-CN" altLang="zh-CN" kern="100" dirty="0">
                <a:latin typeface="Calibri" panose="020F0502020204030204" pitchFamily="34" charset="0"/>
                <a:cs typeface="Times New Roman" panose="02020603050405020304" pitchFamily="18" charset="0"/>
              </a:rPr>
              <a:t>一国经济增长率</a:t>
            </a:r>
            <a:r>
              <a:rPr lang="zh-CN" altLang="zh-CN" kern="100" dirty="0" smtClean="0">
                <a:latin typeface="Calibri" panose="020F0502020204030204" pitchFamily="34" charset="0"/>
                <a:cs typeface="Times New Roman" panose="02020603050405020304" pitchFamily="18" charset="0"/>
              </a:rPr>
              <a:t>高</a:t>
            </a:r>
            <a:r>
              <a:rPr lang="zh-CN" altLang="en-US" kern="100" dirty="0" smtClean="0">
                <a:latin typeface="Calibri" panose="020F0502020204030204" pitchFamily="34" charset="0"/>
                <a:cs typeface="Times New Roman" panose="02020603050405020304" pitchFamily="18" charset="0"/>
              </a:rPr>
              <a:t>，</a:t>
            </a:r>
            <a:r>
              <a:rPr lang="zh-CN" altLang="zh-CN" kern="100" dirty="0" smtClean="0">
                <a:latin typeface="Calibri" panose="020F0502020204030204" pitchFamily="34" charset="0"/>
                <a:cs typeface="Times New Roman" panose="02020603050405020304" pitchFamily="18" charset="0"/>
              </a:rPr>
              <a:t>意味着</a:t>
            </a:r>
            <a:r>
              <a:rPr lang="zh-CN" altLang="zh-CN" kern="100" dirty="0">
                <a:latin typeface="Calibri" panose="020F0502020204030204" pitchFamily="34" charset="0"/>
                <a:cs typeface="Times New Roman" panose="02020603050405020304" pitchFamily="18" charset="0"/>
              </a:rPr>
              <a:t>该国居民收入水平上升较快﹐由此会造成对进口品需求的</a:t>
            </a:r>
            <a:r>
              <a:rPr lang="zh-CN" altLang="zh-CN" kern="100" dirty="0" smtClean="0">
                <a:latin typeface="Calibri" panose="020F0502020204030204" pitchFamily="34" charset="0"/>
                <a:cs typeface="Times New Roman" panose="02020603050405020304" pitchFamily="18" charset="0"/>
              </a:rPr>
              <a:t>增加</a:t>
            </a:r>
            <a:r>
              <a:rPr lang="zh-CN" altLang="en-US" kern="100" dirty="0" smtClean="0">
                <a:latin typeface="Calibri" panose="020F0502020204030204" pitchFamily="34" charset="0"/>
                <a:cs typeface="Times New Roman" panose="02020603050405020304" pitchFamily="18" charset="0"/>
              </a:rPr>
              <a:t>，</a:t>
            </a:r>
            <a:r>
              <a:rPr lang="zh-CN" altLang="zh-CN" kern="100" dirty="0" smtClean="0">
                <a:latin typeface="Calibri" panose="020F0502020204030204" pitchFamily="34" charset="0"/>
                <a:cs typeface="Times New Roman" panose="02020603050405020304" pitchFamily="18" charset="0"/>
              </a:rPr>
              <a:t>外汇</a:t>
            </a:r>
            <a:r>
              <a:rPr lang="zh-CN" altLang="zh-CN" kern="100" dirty="0">
                <a:latin typeface="Calibri" panose="020F0502020204030204" pitchFamily="34" charset="0"/>
                <a:cs typeface="Times New Roman" panose="02020603050405020304" pitchFamily="18" charset="0"/>
              </a:rPr>
              <a:t>需求随之增加</a:t>
            </a:r>
            <a:r>
              <a:rPr lang="zh-CN" altLang="zh-CN" kern="100" dirty="0" smtClean="0">
                <a:latin typeface="Calibri" panose="020F0502020204030204" pitchFamily="34" charset="0"/>
                <a:cs typeface="Times New Roman" panose="02020603050405020304" pitchFamily="18" charset="0"/>
              </a:rPr>
              <a:t>。</a:t>
            </a:r>
            <a:endParaRPr lang="en-US" altLang="zh-CN" kern="100" dirty="0" smtClean="0">
              <a:latin typeface="Calibri" panose="020F0502020204030204" pitchFamily="34" charset="0"/>
              <a:cs typeface="Times New Roman" panose="02020603050405020304" pitchFamily="18" charset="0"/>
            </a:endParaRPr>
          </a:p>
          <a:p>
            <a:pPr indent="266700" algn="just">
              <a:lnSpc>
                <a:spcPct val="150000"/>
              </a:lnSpc>
              <a:spcAft>
                <a:spcPts val="0"/>
              </a:spcAft>
            </a:pPr>
            <a:endParaRPr lang="en-US" altLang="zh-CN" kern="100" dirty="0">
              <a:latin typeface="Calibri" panose="020F0502020204030204" pitchFamily="34" charset="0"/>
              <a:cs typeface="Times New Roman" panose="02020603050405020304" pitchFamily="18" charset="0"/>
            </a:endParaRPr>
          </a:p>
          <a:p>
            <a:pPr indent="266700" algn="just">
              <a:lnSpc>
                <a:spcPct val="150000"/>
              </a:lnSpc>
              <a:spcAft>
                <a:spcPts val="0"/>
              </a:spcAft>
            </a:pPr>
            <a:r>
              <a:rPr lang="en-US" altLang="zh-CN" kern="100" dirty="0" smtClean="0">
                <a:latin typeface="Calibri" panose="020F0502020204030204" pitchFamily="34" charset="0"/>
                <a:cs typeface="Times New Roman" panose="02020603050405020304" pitchFamily="18" charset="0"/>
              </a:rPr>
              <a:t>3</a:t>
            </a:r>
            <a:r>
              <a:rPr lang="en-US" altLang="zh-CN" kern="100" dirty="0">
                <a:latin typeface="Calibri" panose="020F0502020204030204" pitchFamily="34" charset="0"/>
                <a:cs typeface="Times New Roman" panose="02020603050405020304" pitchFamily="18" charset="0"/>
              </a:rPr>
              <a:t>.</a:t>
            </a:r>
            <a:r>
              <a:rPr lang="zh-CN" altLang="zh-CN" kern="100" dirty="0">
                <a:latin typeface="Calibri" panose="020F0502020204030204" pitchFamily="34" charset="0"/>
                <a:cs typeface="Times New Roman" panose="02020603050405020304" pitchFamily="18" charset="0"/>
              </a:rPr>
              <a:t>一国的高利率水平会吸引国际资本流入该国套取利</a:t>
            </a:r>
            <a:r>
              <a:rPr lang="zh-CN" altLang="zh-CN" kern="100" dirty="0" smtClean="0">
                <a:latin typeface="Calibri" panose="020F0502020204030204" pitchFamily="34" charset="0"/>
                <a:cs typeface="Times New Roman" panose="02020603050405020304" pitchFamily="18" charset="0"/>
              </a:rPr>
              <a:t>差</a:t>
            </a:r>
            <a:r>
              <a:rPr lang="zh-CN" altLang="en-US" kern="100" dirty="0" smtClean="0">
                <a:latin typeface="Calibri" panose="020F0502020204030204" pitchFamily="34" charset="0"/>
                <a:cs typeface="Times New Roman" panose="02020603050405020304" pitchFamily="18" charset="0"/>
              </a:rPr>
              <a:t>，</a:t>
            </a:r>
            <a:r>
              <a:rPr lang="zh-CN" altLang="zh-CN" kern="100" dirty="0" smtClean="0">
                <a:latin typeface="Calibri" panose="020F0502020204030204" pitchFamily="34" charset="0"/>
                <a:cs typeface="Times New Roman" panose="02020603050405020304" pitchFamily="18" charset="0"/>
              </a:rPr>
              <a:t>从而</a:t>
            </a:r>
            <a:r>
              <a:rPr lang="zh-CN" altLang="zh-CN" kern="100" dirty="0">
                <a:latin typeface="Calibri" panose="020F0502020204030204" pitchFamily="34" charset="0"/>
                <a:cs typeface="Times New Roman" panose="02020603050405020304" pitchFamily="18" charset="0"/>
              </a:rPr>
              <a:t>增加该国外汇的</a:t>
            </a:r>
            <a:r>
              <a:rPr lang="zh-CN" altLang="zh-CN" kern="100" dirty="0" smtClean="0">
                <a:latin typeface="Calibri" panose="020F0502020204030204" pitchFamily="34" charset="0"/>
                <a:cs typeface="Times New Roman" panose="02020603050405020304" pitchFamily="18" charset="0"/>
              </a:rPr>
              <a:t>供给</a:t>
            </a:r>
            <a:r>
              <a:rPr lang="zh-CN" altLang="en-US" kern="100" dirty="0" smtClean="0">
                <a:latin typeface="Calibri" panose="020F0502020204030204" pitchFamily="34" charset="0"/>
                <a:cs typeface="Times New Roman" panose="02020603050405020304" pitchFamily="18" charset="0"/>
              </a:rPr>
              <a:t>，</a:t>
            </a:r>
            <a:r>
              <a:rPr lang="zh-CN" altLang="zh-CN" kern="100" dirty="0" smtClean="0">
                <a:latin typeface="Calibri" panose="020F0502020204030204" pitchFamily="34" charset="0"/>
                <a:cs typeface="Times New Roman" panose="02020603050405020304" pitchFamily="18" charset="0"/>
              </a:rPr>
              <a:t>导致</a:t>
            </a:r>
            <a:r>
              <a:rPr lang="zh-CN" altLang="zh-CN" kern="100" dirty="0">
                <a:latin typeface="Calibri" panose="020F0502020204030204" pitchFamily="34" charset="0"/>
                <a:cs typeface="Times New Roman" panose="02020603050405020304" pitchFamily="18" charset="0"/>
              </a:rPr>
              <a:t>即期外汇汇率上升</a:t>
            </a:r>
            <a:r>
              <a:rPr lang="zh-CN" altLang="zh-CN" kern="100" dirty="0" smtClean="0">
                <a:latin typeface="Calibri" panose="020F0502020204030204" pitchFamily="34" charset="0"/>
                <a:cs typeface="Times New Roman" panose="02020603050405020304" pitchFamily="18" charset="0"/>
              </a:rPr>
              <a:t>。</a:t>
            </a:r>
            <a:endParaRPr lang="zh-CN" altLang="zh-CN" kern="100" dirty="0">
              <a:latin typeface="Calibri" panose="020F0502020204030204" pitchFamily="34" charset="0"/>
              <a:cs typeface="Times New Roman" panose="02020603050405020304" pitchFamily="18" charset="0"/>
            </a:endParaRPr>
          </a:p>
        </p:txBody>
      </p:sp>
      <p:sp>
        <p:nvSpPr>
          <p:cNvPr id="4" name="矩形 3"/>
          <p:cNvSpPr/>
          <p:nvPr/>
        </p:nvSpPr>
        <p:spPr>
          <a:xfrm>
            <a:off x="0" y="1983304"/>
            <a:ext cx="8301902" cy="507831"/>
          </a:xfrm>
          <a:prstGeom prst="rect">
            <a:avLst/>
          </a:prstGeom>
        </p:spPr>
        <p:txBody>
          <a:bodyPr wrap="square">
            <a:spAutoFit/>
          </a:bodyPr>
          <a:lstStyle/>
          <a:p>
            <a:pPr indent="266700" algn="just">
              <a:lnSpc>
                <a:spcPct val="150000"/>
              </a:lnSpc>
            </a:pPr>
            <a:r>
              <a:rPr lang="zh-CN" altLang="zh-CN" kern="100" dirty="0">
                <a:latin typeface="Calibri" panose="020F0502020204030204" pitchFamily="34" charset="0"/>
                <a:cs typeface="Times New Roman" panose="02020603050405020304" pitchFamily="18" charset="0"/>
              </a:rPr>
              <a:t>（ </a:t>
            </a:r>
            <a:r>
              <a:rPr lang="zh-CN" altLang="zh-CN" kern="100" dirty="0" smtClean="0">
                <a:latin typeface="Calibri" panose="020F0502020204030204" pitchFamily="34" charset="0"/>
                <a:cs typeface="Times New Roman" panose="02020603050405020304" pitchFamily="18" charset="0"/>
              </a:rPr>
              <a:t>错误</a:t>
            </a:r>
            <a:r>
              <a:rPr lang="zh-CN" altLang="en-US" kern="100" dirty="0" smtClean="0">
                <a:latin typeface="Calibri" panose="020F0502020204030204" pitchFamily="34" charset="0"/>
                <a:cs typeface="Times New Roman" panose="02020603050405020304" pitchFamily="18" charset="0"/>
              </a:rPr>
              <a:t>。</a:t>
            </a:r>
            <a:r>
              <a:rPr lang="zh-CN" altLang="zh-CN" kern="100" dirty="0" smtClean="0">
                <a:latin typeface="Calibri" panose="020F0502020204030204" pitchFamily="34" charset="0"/>
                <a:cs typeface="Times New Roman" panose="02020603050405020304" pitchFamily="18" charset="0"/>
              </a:rPr>
              <a:t>利率</a:t>
            </a:r>
            <a:r>
              <a:rPr lang="zh-CN" altLang="zh-CN" kern="100" dirty="0">
                <a:latin typeface="Calibri" panose="020F0502020204030204" pitchFamily="34" charset="0"/>
                <a:cs typeface="Times New Roman" panose="02020603050405020304" pitchFamily="18" charset="0"/>
              </a:rPr>
              <a:t>对汇率的影响主要是</a:t>
            </a:r>
            <a:r>
              <a:rPr lang="zh-CN" altLang="zh-CN" kern="100" dirty="0" smtClean="0">
                <a:latin typeface="Calibri" panose="020F0502020204030204" pitchFamily="34" charset="0"/>
                <a:cs typeface="Times New Roman" panose="02020603050405020304" pitchFamily="18" charset="0"/>
              </a:rPr>
              <a:t>通过</a:t>
            </a:r>
            <a:r>
              <a:rPr lang="zh-CN" altLang="en-US" kern="100" dirty="0" smtClean="0">
                <a:latin typeface="Calibri" panose="020F0502020204030204" pitchFamily="34" charset="0"/>
                <a:cs typeface="Times New Roman" panose="02020603050405020304" pitchFamily="18" charset="0"/>
              </a:rPr>
              <a:t>短</a:t>
            </a:r>
            <a:r>
              <a:rPr lang="zh-CN" altLang="zh-CN" kern="100" dirty="0" smtClean="0">
                <a:latin typeface="Calibri" panose="020F0502020204030204" pitchFamily="34" charset="0"/>
                <a:cs typeface="Times New Roman" panose="02020603050405020304" pitchFamily="18" charset="0"/>
              </a:rPr>
              <a:t>期</a:t>
            </a:r>
            <a:r>
              <a:rPr lang="zh-CN" altLang="zh-CN" kern="100" dirty="0">
                <a:latin typeface="Calibri" panose="020F0502020204030204" pitchFamily="34" charset="0"/>
                <a:cs typeface="Times New Roman" panose="02020603050405020304" pitchFamily="18" charset="0"/>
              </a:rPr>
              <a:t>资本的跨国流动实现</a:t>
            </a:r>
            <a:r>
              <a:rPr lang="zh-CN" altLang="zh-CN" kern="100" dirty="0" smtClean="0">
                <a:latin typeface="Calibri" panose="020F0502020204030204" pitchFamily="34" charset="0"/>
                <a:cs typeface="Times New Roman" panose="02020603050405020304" pitchFamily="18" charset="0"/>
              </a:rPr>
              <a:t>的</a:t>
            </a:r>
            <a:r>
              <a:rPr lang="zh-CN" altLang="zh-CN" kern="100" dirty="0" smtClean="0">
                <a:latin typeface="Calibri" panose="020F0502020204030204" pitchFamily="34" charset="0"/>
                <a:cs typeface="Times New Roman" panose="02020603050405020304" pitchFamily="18" charset="0"/>
              </a:rPr>
              <a:t>）</a:t>
            </a:r>
            <a:endParaRPr lang="zh-CN" altLang="zh-CN" kern="100" dirty="0">
              <a:latin typeface="Calibri" panose="020F0502020204030204" pitchFamily="34" charset="0"/>
              <a:cs typeface="Times New Roman" panose="02020603050405020304" pitchFamily="18" charset="0"/>
            </a:endParaRPr>
          </a:p>
        </p:txBody>
      </p:sp>
      <p:sp>
        <p:nvSpPr>
          <p:cNvPr id="5" name="矩形 4"/>
          <p:cNvSpPr/>
          <p:nvPr/>
        </p:nvSpPr>
        <p:spPr>
          <a:xfrm>
            <a:off x="293297" y="3127752"/>
            <a:ext cx="1483098" cy="507831"/>
          </a:xfrm>
          <a:prstGeom prst="rect">
            <a:avLst/>
          </a:prstGeom>
        </p:spPr>
        <p:txBody>
          <a:bodyPr wrap="none">
            <a:spAutoFit/>
          </a:bodyPr>
          <a:lstStyle/>
          <a:p>
            <a:pPr indent="266700" algn="just">
              <a:lnSpc>
                <a:spcPct val="150000"/>
              </a:lnSpc>
              <a:spcAft>
                <a:spcPts val="0"/>
              </a:spcAft>
            </a:pPr>
            <a:r>
              <a:rPr lang="zh-CN" altLang="zh-CN" kern="100" dirty="0">
                <a:latin typeface="Calibri" panose="020F0502020204030204" pitchFamily="34" charset="0"/>
                <a:cs typeface="Times New Roman" panose="02020603050405020304" pitchFamily="18" charset="0"/>
              </a:rPr>
              <a:t>（ 正确 ）</a:t>
            </a:r>
          </a:p>
        </p:txBody>
      </p:sp>
      <p:sp>
        <p:nvSpPr>
          <p:cNvPr id="6" name="矩形 5"/>
          <p:cNvSpPr/>
          <p:nvPr/>
        </p:nvSpPr>
        <p:spPr>
          <a:xfrm>
            <a:off x="107460" y="4523743"/>
            <a:ext cx="8301902" cy="875881"/>
          </a:xfrm>
          <a:prstGeom prst="rect">
            <a:avLst/>
          </a:prstGeom>
        </p:spPr>
        <p:txBody>
          <a:bodyPr wrap="square">
            <a:spAutoFit/>
          </a:bodyPr>
          <a:lstStyle/>
          <a:p>
            <a:pPr indent="266700" algn="just">
              <a:lnSpc>
                <a:spcPct val="150000"/>
              </a:lnSpc>
            </a:pPr>
            <a:r>
              <a:rPr lang="zh-CN" altLang="zh-CN" kern="100" dirty="0">
                <a:latin typeface="Calibri" panose="020F0502020204030204" pitchFamily="34" charset="0"/>
                <a:cs typeface="Times New Roman" panose="02020603050405020304" pitchFamily="18" charset="0"/>
              </a:rPr>
              <a:t>（ </a:t>
            </a:r>
            <a:r>
              <a:rPr lang="zh-CN" altLang="zh-CN" kern="100" dirty="0" smtClean="0">
                <a:latin typeface="Calibri" panose="020F0502020204030204" pitchFamily="34" charset="0"/>
                <a:cs typeface="Times New Roman" panose="02020603050405020304" pitchFamily="18" charset="0"/>
              </a:rPr>
              <a:t>错误</a:t>
            </a:r>
            <a:r>
              <a:rPr lang="zh-CN" altLang="en-US" kern="100" dirty="0" smtClean="0">
                <a:latin typeface="Calibri" panose="020F0502020204030204" pitchFamily="34" charset="0"/>
                <a:cs typeface="Times New Roman" panose="02020603050405020304" pitchFamily="18" charset="0"/>
              </a:rPr>
              <a:t>。</a:t>
            </a:r>
            <a:r>
              <a:rPr lang="zh-CN" altLang="zh-CN" kern="100" dirty="0">
                <a:latin typeface="Calibri" panose="020F0502020204030204" pitchFamily="34" charset="0"/>
                <a:cs typeface="Times New Roman" panose="02020603050405020304" pitchFamily="18" charset="0"/>
              </a:rPr>
              <a:t>一国的高利率水平会吸引国际资本流入该国套取利差</a:t>
            </a:r>
            <a:r>
              <a:rPr lang="zh-CN" altLang="en-US" kern="100" dirty="0">
                <a:latin typeface="Calibri" panose="020F0502020204030204" pitchFamily="34" charset="0"/>
                <a:cs typeface="Times New Roman" panose="02020603050405020304" pitchFamily="18" charset="0"/>
              </a:rPr>
              <a:t>，</a:t>
            </a:r>
            <a:r>
              <a:rPr lang="zh-CN" altLang="zh-CN" kern="100" dirty="0">
                <a:latin typeface="Calibri" panose="020F0502020204030204" pitchFamily="34" charset="0"/>
                <a:cs typeface="Times New Roman" panose="02020603050405020304" pitchFamily="18" charset="0"/>
              </a:rPr>
              <a:t>从而增加该国外汇的供给</a:t>
            </a:r>
            <a:r>
              <a:rPr lang="zh-CN" altLang="en-US" kern="100" dirty="0">
                <a:latin typeface="Calibri" panose="020F0502020204030204" pitchFamily="34" charset="0"/>
                <a:cs typeface="Times New Roman" panose="02020603050405020304" pitchFamily="18" charset="0"/>
              </a:rPr>
              <a:t>，</a:t>
            </a:r>
            <a:r>
              <a:rPr lang="zh-CN" altLang="zh-CN" kern="100" dirty="0">
                <a:latin typeface="Calibri" panose="020F0502020204030204" pitchFamily="34" charset="0"/>
                <a:cs typeface="Times New Roman" panose="02020603050405020304" pitchFamily="18" charset="0"/>
              </a:rPr>
              <a:t>导致即</a:t>
            </a:r>
            <a:r>
              <a:rPr lang="zh-CN" altLang="zh-CN" kern="100" dirty="0" smtClean="0">
                <a:latin typeface="Calibri" panose="020F0502020204030204" pitchFamily="34" charset="0"/>
                <a:cs typeface="Times New Roman" panose="02020603050405020304" pitchFamily="18" charset="0"/>
              </a:rPr>
              <a:t>期</a:t>
            </a:r>
            <a:r>
              <a:rPr lang="zh-CN" altLang="en-US" kern="100" dirty="0" smtClean="0">
                <a:latin typeface="Calibri" panose="020F0502020204030204" pitchFamily="34" charset="0"/>
                <a:cs typeface="Times New Roman" panose="02020603050405020304" pitchFamily="18" charset="0"/>
              </a:rPr>
              <a:t>本币</a:t>
            </a:r>
            <a:r>
              <a:rPr lang="zh-CN" altLang="zh-CN" kern="100" dirty="0" smtClean="0">
                <a:latin typeface="Calibri" panose="020F0502020204030204" pitchFamily="34" charset="0"/>
                <a:cs typeface="Times New Roman" panose="02020603050405020304" pitchFamily="18" charset="0"/>
              </a:rPr>
              <a:t>汇率</a:t>
            </a:r>
            <a:r>
              <a:rPr lang="zh-CN" altLang="zh-CN" kern="100" dirty="0">
                <a:latin typeface="Calibri" panose="020F0502020204030204" pitchFamily="34" charset="0"/>
                <a:cs typeface="Times New Roman" panose="02020603050405020304" pitchFamily="18" charset="0"/>
              </a:rPr>
              <a:t>上升</a:t>
            </a:r>
            <a:r>
              <a:rPr lang="zh-CN" altLang="zh-CN" kern="100" dirty="0" smtClean="0">
                <a:latin typeface="Calibri" panose="020F0502020204030204" pitchFamily="34" charset="0"/>
                <a:cs typeface="Times New Roman" panose="02020603050405020304" pitchFamily="18" charset="0"/>
              </a:rPr>
              <a:t>。</a:t>
            </a:r>
            <a:r>
              <a:rPr lang="zh-CN" altLang="zh-CN" kern="100" dirty="0" smtClean="0">
                <a:latin typeface="Calibri" panose="020F0502020204030204" pitchFamily="34" charset="0"/>
                <a:cs typeface="Times New Roman" panose="02020603050405020304" pitchFamily="18" charset="0"/>
              </a:rPr>
              <a:t>）</a:t>
            </a:r>
            <a:endParaRPr lang="zh-CN" altLang="zh-CN" kern="100" dirty="0">
              <a:latin typeface="Calibri" panose="020F0502020204030204" pitchFamily="34" charset="0"/>
              <a:cs typeface="Times New Roman" panose="02020603050405020304" pitchFamily="18" charset="0"/>
            </a:endParaRPr>
          </a:p>
        </p:txBody>
      </p:sp>
      <p:sp>
        <p:nvSpPr>
          <p:cNvPr id="7" name="文本框 6"/>
          <p:cNvSpPr txBox="1"/>
          <p:nvPr/>
        </p:nvSpPr>
        <p:spPr>
          <a:xfrm>
            <a:off x="733247" y="275683"/>
            <a:ext cx="6418052" cy="461665"/>
          </a:xfrm>
          <a:prstGeom prst="rect">
            <a:avLst/>
          </a:prstGeom>
          <a:noFill/>
        </p:spPr>
        <p:txBody>
          <a:bodyPr wrap="square" rtlCol="0">
            <a:spAutoFit/>
          </a:bodyPr>
          <a:lstStyle/>
          <a:p>
            <a:r>
              <a:rPr lang="zh-CN" altLang="en-US" sz="2400" b="1" dirty="0" smtClean="0">
                <a:solidFill>
                  <a:srgbClr val="FF0000"/>
                </a:solidFill>
                <a:latin typeface="微软雅黑" panose="020B0503020204020204" pitchFamily="34" charset="-122"/>
                <a:ea typeface="微软雅黑" panose="020B0503020204020204" pitchFamily="34" charset="-122"/>
              </a:rPr>
              <a:t>模拟习题</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5065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86F1E9F-CDE5-4976-A53B-9F21ACD47DE9}" type="slidenum">
              <a:rPr lang="zh-CN" altLang="en-US" smtClean="0"/>
              <a:t>58</a:t>
            </a:fld>
            <a:endParaRPr lang="zh-CN" altLang="en-US"/>
          </a:p>
        </p:txBody>
      </p:sp>
      <p:sp>
        <p:nvSpPr>
          <p:cNvPr id="3" name="矩形 2"/>
          <p:cNvSpPr/>
          <p:nvPr/>
        </p:nvSpPr>
        <p:spPr>
          <a:xfrm>
            <a:off x="0" y="863227"/>
            <a:ext cx="6901132" cy="923330"/>
          </a:xfrm>
          <a:prstGeom prst="rect">
            <a:avLst/>
          </a:prstGeom>
        </p:spPr>
        <p:txBody>
          <a:bodyPr wrap="square">
            <a:spAutoFit/>
          </a:bodyPr>
          <a:lstStyle/>
          <a:p>
            <a:pPr indent="267970" algn="just">
              <a:spcAft>
                <a:spcPts val="0"/>
              </a:spcAft>
            </a:pPr>
            <a:r>
              <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rPr>
              <a:t>四、简答题</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spcAft>
                <a:spcPts val="0"/>
              </a:spcAft>
            </a:pPr>
            <a:endParaRPr lang="en-US" altLang="zh-CN"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spcAft>
                <a:spcPts val="0"/>
              </a:spcAft>
            </a:pPr>
            <a:r>
              <a:rPr lang="en-US" altLang="zh-CN" kern="100" dirty="0" smtClean="0">
                <a:latin typeface="微软雅黑" panose="020B0503020204020204" pitchFamily="34" charset="-122"/>
                <a:ea typeface="微软雅黑" panose="020B0503020204020204" pitchFamily="34" charset="-122"/>
                <a:cs typeface="Times New Roman" panose="02020603050405020304" pitchFamily="18" charset="0"/>
              </a:rPr>
              <a:t>1</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浮动汇率制并不适用于所有国家</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其原因有哪些</a:t>
            </a:r>
            <a:r>
              <a:rPr lang="en-US" altLang="zh-CN" kern="1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矩形 3"/>
          <p:cNvSpPr/>
          <p:nvPr/>
        </p:nvSpPr>
        <p:spPr>
          <a:xfrm>
            <a:off x="280170" y="1820976"/>
            <a:ext cx="3821880" cy="369332"/>
          </a:xfrm>
          <a:prstGeom prst="rect">
            <a:avLst/>
          </a:prstGeom>
        </p:spPr>
        <p:txBody>
          <a:bodyPr wrap="none">
            <a:spAutoFit/>
          </a:bodyPr>
          <a:lstStyle/>
          <a:p>
            <a:r>
              <a:rPr lang="en-US" altLang="zh-CN" smtClean="0">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mtClean="0">
                <a:latin typeface="微软雅黑" panose="020B0503020204020204" pitchFamily="34" charset="-122"/>
                <a:ea typeface="微软雅黑" panose="020B0503020204020204" pitchFamily="34" charset="-122"/>
                <a:cs typeface="Times New Roman" panose="02020603050405020304" pitchFamily="18" charset="0"/>
              </a:rPr>
              <a:t>简述汇率变动对物价水平的影响。</a:t>
            </a:r>
            <a:endParaRPr lang="zh-CN" altLang="en-US" dirty="0">
              <a:latin typeface="微软雅黑" panose="020B0503020204020204" pitchFamily="34" charset="-122"/>
              <a:ea typeface="微软雅黑" panose="020B0503020204020204" pitchFamily="34" charset="-122"/>
            </a:endParaRPr>
          </a:p>
        </p:txBody>
      </p:sp>
      <p:sp>
        <p:nvSpPr>
          <p:cNvPr id="5" name="矩形 4"/>
          <p:cNvSpPr/>
          <p:nvPr/>
        </p:nvSpPr>
        <p:spPr>
          <a:xfrm>
            <a:off x="280170" y="2321309"/>
            <a:ext cx="3591048" cy="369332"/>
          </a:xfrm>
          <a:prstGeom prst="rect">
            <a:avLst/>
          </a:prstGeom>
        </p:spPr>
        <p:txBody>
          <a:bodyPr wrap="none">
            <a:spAutoFit/>
          </a:bodyPr>
          <a:lstStyle/>
          <a:p>
            <a:r>
              <a:rPr lang="en-US" altLang="zh-CN"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zh-CN" dirty="0">
                <a:latin typeface="微软雅黑" panose="020B0503020204020204" pitchFamily="34" charset="-122"/>
                <a:ea typeface="微软雅黑" panose="020B0503020204020204" pitchFamily="34" charset="-122"/>
                <a:cs typeface="Times New Roman" panose="02020603050405020304" pitchFamily="18" charset="0"/>
              </a:rPr>
              <a:t>简述利率平价理论的主要内容。</a:t>
            </a:r>
            <a:endParaRPr lang="zh-CN" altLang="en-US" dirty="0">
              <a:latin typeface="微软雅黑" panose="020B0503020204020204" pitchFamily="34" charset="-122"/>
              <a:ea typeface="微软雅黑" panose="020B0503020204020204" pitchFamily="34" charset="-122"/>
            </a:endParaRPr>
          </a:p>
        </p:txBody>
      </p:sp>
      <p:sp>
        <p:nvSpPr>
          <p:cNvPr id="6" name="矩形 5"/>
          <p:cNvSpPr/>
          <p:nvPr/>
        </p:nvSpPr>
        <p:spPr>
          <a:xfrm>
            <a:off x="280170" y="3011421"/>
            <a:ext cx="3467616" cy="369332"/>
          </a:xfrm>
          <a:prstGeom prst="rect">
            <a:avLst/>
          </a:prstGeom>
        </p:spPr>
        <p:txBody>
          <a:bodyPr wrap="none">
            <a:spAutoFit/>
          </a:bodyPr>
          <a:lstStyle/>
          <a:p>
            <a:r>
              <a:rPr lang="en-US" altLang="zh-CN"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zh-CN" dirty="0">
                <a:latin typeface="微软雅黑" panose="020B0503020204020204" pitchFamily="34" charset="-122"/>
                <a:ea typeface="微软雅黑" panose="020B0503020204020204" pitchFamily="34" charset="-122"/>
                <a:cs typeface="Times New Roman" panose="02020603050405020304" pitchFamily="18" charset="0"/>
              </a:rPr>
              <a:t>我国的外汇包括哪些资产类型</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dirty="0">
              <a:latin typeface="微软雅黑" panose="020B0503020204020204" pitchFamily="34" charset="-122"/>
              <a:ea typeface="微软雅黑" panose="020B0503020204020204" pitchFamily="34" charset="-122"/>
            </a:endParaRPr>
          </a:p>
        </p:txBody>
      </p:sp>
      <p:sp>
        <p:nvSpPr>
          <p:cNvPr id="7" name="矩形 6"/>
          <p:cNvSpPr/>
          <p:nvPr/>
        </p:nvSpPr>
        <p:spPr>
          <a:xfrm>
            <a:off x="0" y="3942597"/>
            <a:ext cx="4572000" cy="646331"/>
          </a:xfrm>
          <a:prstGeom prst="rect">
            <a:avLst/>
          </a:prstGeom>
        </p:spPr>
        <p:txBody>
          <a:bodyPr>
            <a:spAutoFit/>
          </a:bodyPr>
          <a:lstStyle/>
          <a:p>
            <a:pPr indent="267970" algn="just">
              <a:spcAft>
                <a:spcPts val="0"/>
              </a:spcAft>
            </a:pPr>
            <a:r>
              <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rPr>
              <a:t>五、论述题</a:t>
            </a:r>
          </a:p>
          <a:p>
            <a:pPr indent="266700" algn="just">
              <a:spcAft>
                <a:spcPts val="0"/>
              </a:spcAft>
            </a:pPr>
            <a:r>
              <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rPr>
              <a:t>试述汇率对资本流动的影响</a:t>
            </a:r>
            <a:r>
              <a:rPr lang="zh-CN" altLang="zh-CN" b="1" kern="1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kern="100" dirty="0" smtClean="0">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7"/>
          <p:cNvSpPr txBox="1"/>
          <p:nvPr/>
        </p:nvSpPr>
        <p:spPr>
          <a:xfrm>
            <a:off x="733247" y="275683"/>
            <a:ext cx="6418052" cy="461665"/>
          </a:xfrm>
          <a:prstGeom prst="rect">
            <a:avLst/>
          </a:prstGeom>
          <a:noFill/>
        </p:spPr>
        <p:txBody>
          <a:bodyPr wrap="square" rtlCol="0">
            <a:spAutoFit/>
          </a:bodyPr>
          <a:lstStyle/>
          <a:p>
            <a:r>
              <a:rPr lang="zh-CN" altLang="en-US" sz="2400" b="1" dirty="0" smtClean="0">
                <a:solidFill>
                  <a:srgbClr val="FF0000"/>
                </a:solidFill>
                <a:latin typeface="微软雅黑" panose="020B0503020204020204" pitchFamily="34" charset="-122"/>
                <a:ea typeface="微软雅黑" panose="020B0503020204020204" pitchFamily="34" charset="-122"/>
              </a:rPr>
              <a:t>模拟习题</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02436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86F1E9F-CDE5-4976-A53B-9F21ACD47DE9}" type="slidenum">
              <a:rPr lang="zh-CN" altLang="en-US" smtClean="0"/>
              <a:t>59</a:t>
            </a:fld>
            <a:endParaRPr lang="zh-CN" altLang="en-US"/>
          </a:p>
        </p:txBody>
      </p:sp>
      <p:sp>
        <p:nvSpPr>
          <p:cNvPr id="3" name="矩形 2"/>
          <p:cNvSpPr/>
          <p:nvPr/>
        </p:nvSpPr>
        <p:spPr>
          <a:xfrm>
            <a:off x="-94891" y="827474"/>
            <a:ext cx="9238891" cy="5632311"/>
          </a:xfrm>
          <a:prstGeom prst="rect">
            <a:avLst/>
          </a:prstGeom>
        </p:spPr>
        <p:txBody>
          <a:bodyPr wrap="square">
            <a:spAutoFit/>
          </a:bodyPr>
          <a:lstStyle/>
          <a:p>
            <a:pPr indent="266700" algn="just">
              <a:spcAft>
                <a:spcPts val="0"/>
              </a:spcAft>
            </a:pPr>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rPr>
              <a:t>浮动汇率制并不适用于所有国家</a:t>
            </a:r>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rPr>
              <a:t>其原因有哪些</a:t>
            </a:r>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rPr>
              <a:t>?(P110)</a:t>
            </a:r>
            <a:endPar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spcAft>
                <a:spcPts val="0"/>
              </a:spcAft>
            </a:pPr>
            <a:r>
              <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rPr>
              <a:t>答：</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）一般</a:t>
            </a:r>
            <a:r>
              <a:rPr lang="zh-CN" altLang="zh-CN" kern="100" dirty="0" smtClean="0">
                <a:latin typeface="微软雅黑" panose="020B0503020204020204" pitchFamily="34" charset="-122"/>
                <a:ea typeface="微软雅黑" panose="020B0503020204020204" pitchFamily="34" charset="-122"/>
                <a:cs typeface="Times New Roman" panose="02020603050405020304" pitchFamily="18" charset="0"/>
              </a:rPr>
              <a:t>认为经济</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规模较小的国家不太适用浮动汇率制，经济规模较大的国家则较适宜采用浮动汇率制。</a:t>
            </a:r>
          </a:p>
          <a:p>
            <a:pPr indent="266700" algn="just">
              <a:spcAft>
                <a:spcPts val="0"/>
              </a:spcAft>
            </a:pP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）通货膨胀率较高的国家适宜采用固定汇率制</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而通货膨胀率较低的国家适宜采用浮动汇率制。</a:t>
            </a:r>
          </a:p>
          <a:p>
            <a:pPr indent="266700" algn="just">
              <a:spcAft>
                <a:spcPts val="0"/>
              </a:spcAft>
            </a:pPr>
            <a:endParaRPr lang="en-US" altLang="zh-CN" b="1"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spcAft>
                <a:spcPts val="0"/>
              </a:spcAft>
            </a:pPr>
            <a:r>
              <a:rPr lang="en-US" altLang="zh-CN" b="1" kern="100" dirty="0" smtClean="0">
                <a:latin typeface="微软雅黑" panose="020B0503020204020204" pitchFamily="34" charset="-122"/>
                <a:ea typeface="微软雅黑" panose="020B0503020204020204" pitchFamily="34" charset="-122"/>
                <a:cs typeface="Times New Roman" panose="02020603050405020304" pitchFamily="18" charset="0"/>
              </a:rPr>
              <a:t>2</a:t>
            </a:r>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rPr>
              <a:t>简述汇率变动对物价水平的影响。（</a:t>
            </a:r>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rPr>
              <a:t>P107)</a:t>
            </a:r>
            <a:endPar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spcAft>
                <a:spcPts val="0"/>
              </a:spcAft>
            </a:pPr>
            <a:r>
              <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rPr>
              <a:t>答</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从进口消费品和原材料来看</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本币贬值、外汇汇率上升</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会引起进口消费品和原材料国内价格的上涨</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进口消费品价格的上升直接带来物价的上涨</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进口原材料价格的上升会引起与之相关的产成品价格的上升。反之</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本币升值</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外汇汇率下跌</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会在一定程度上抑制一国物价水平的上涨。</a:t>
            </a:r>
          </a:p>
          <a:p>
            <a:pPr indent="266700" algn="just">
              <a:spcAft>
                <a:spcPts val="0"/>
              </a:spcAft>
            </a:pP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从出口商品看</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本币贬值</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外汇汇率上升</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会促进商品出口</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在出口商品供给弹性较小的情况下</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出口增加会加剧国内商品的供需矛盾</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引起物价总水平的上升。</a:t>
            </a:r>
          </a:p>
          <a:p>
            <a:pPr indent="266700" algn="just">
              <a:spcAft>
                <a:spcPts val="0"/>
              </a:spcAft>
            </a:pPr>
            <a:endParaRPr lang="en-US" altLang="zh-CN" b="1"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spcAft>
                <a:spcPts val="0"/>
              </a:spcAft>
            </a:pPr>
            <a:r>
              <a:rPr lang="en-US" altLang="zh-CN" b="1" kern="100" dirty="0" smtClean="0">
                <a:latin typeface="微软雅黑" panose="020B0503020204020204" pitchFamily="34" charset="-122"/>
                <a:ea typeface="微软雅黑" panose="020B0503020204020204" pitchFamily="34" charset="-122"/>
                <a:cs typeface="Times New Roman" panose="02020603050405020304" pitchFamily="18" charset="0"/>
              </a:rPr>
              <a:t>3</a:t>
            </a:r>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rPr>
              <a:t>简述利率平价理论的主要内容。</a:t>
            </a:r>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rPr>
              <a:t>(P103</a:t>
            </a:r>
            <a:r>
              <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rPr>
              <a:t>）</a:t>
            </a:r>
          </a:p>
          <a:p>
            <a:pPr indent="266700" algn="just">
              <a:spcAft>
                <a:spcPts val="0"/>
              </a:spcAft>
            </a:pPr>
            <a:r>
              <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rPr>
              <a:t>答</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利率平价理论侧重于分析利率与汇率的关系</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关注金融市场参与者出于避险或盈利目的而进行的套利交易活动。</a:t>
            </a:r>
          </a:p>
          <a:p>
            <a:pPr indent="266700" algn="just">
              <a:spcAft>
                <a:spcPts val="0"/>
              </a:spcAft>
            </a:pP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利率平价理论提出</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套利性的短期资本流动会驱使高利率国家的货币在远期外汇市场上贴水</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而低利率国家货币将在远期外汇市场上升水</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并且升贴水率等于两国间的利率差。</a:t>
            </a:r>
          </a:p>
          <a:p>
            <a:pPr indent="266700" algn="just">
              <a:spcAft>
                <a:spcPts val="0"/>
              </a:spcAft>
            </a:pP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利率平价理论成立的重要前提是资本自由流动</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且不考虑交易成本</a:t>
            </a:r>
            <a:r>
              <a:rPr lang="zh-CN" altLang="zh-CN" kern="1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100" dirty="0" smtClean="0">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文本框 3"/>
          <p:cNvSpPr txBox="1"/>
          <p:nvPr/>
        </p:nvSpPr>
        <p:spPr>
          <a:xfrm>
            <a:off x="733247" y="275683"/>
            <a:ext cx="6418052" cy="461665"/>
          </a:xfrm>
          <a:prstGeom prst="rect">
            <a:avLst/>
          </a:prstGeom>
          <a:noFill/>
        </p:spPr>
        <p:txBody>
          <a:bodyPr wrap="square" rtlCol="0">
            <a:spAutoFit/>
          </a:bodyPr>
          <a:lstStyle/>
          <a:p>
            <a:r>
              <a:rPr lang="zh-CN" altLang="en-US" sz="2400" b="1" dirty="0" smtClean="0">
                <a:solidFill>
                  <a:srgbClr val="FF0000"/>
                </a:solidFill>
                <a:latin typeface="微软雅黑" panose="020B0503020204020204" pitchFamily="34" charset="-122"/>
                <a:ea typeface="微软雅黑" panose="020B0503020204020204" pitchFamily="34" charset="-122"/>
              </a:rPr>
              <a:t>模拟习题</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51021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86F1E9F-CDE5-4976-A53B-9F21ACD47DE9}" type="slidenum">
              <a:rPr lang="zh-CN" altLang="en-US" smtClean="0"/>
              <a:t>6</a:t>
            </a:fld>
            <a:endParaRPr lang="zh-CN" altLang="en-US"/>
          </a:p>
        </p:txBody>
      </p:sp>
      <p:sp>
        <p:nvSpPr>
          <p:cNvPr id="3" name="Content Placeholder 2"/>
          <p:cNvSpPr txBox="1">
            <a:spLocks/>
          </p:cNvSpPr>
          <p:nvPr/>
        </p:nvSpPr>
        <p:spPr>
          <a:xfrm>
            <a:off x="374141" y="967297"/>
            <a:ext cx="8347165" cy="49530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r>
              <a:rPr lang="zh-CN" altLang="en-US" sz="2400" b="1" dirty="0" smtClean="0">
                <a:latin typeface="微软雅黑" panose="020B0503020204020204" pitchFamily="34" charset="-122"/>
                <a:ea typeface="微软雅黑" panose="020B0503020204020204" pitchFamily="34" charset="-122"/>
              </a:rPr>
              <a:t>（二）外汇的种类</a:t>
            </a:r>
            <a:r>
              <a:rPr lang="en-US" altLang="zh-CN" sz="2400" b="1" dirty="0" smtClean="0">
                <a:latin typeface="微软雅黑" panose="020B0503020204020204" pitchFamily="34" charset="-122"/>
                <a:ea typeface="微软雅黑" panose="020B0503020204020204" pitchFamily="34" charset="-122"/>
              </a:rPr>
              <a:t/>
            </a:r>
            <a:br>
              <a:rPr lang="en-US" altLang="zh-CN" sz="2400" b="1" dirty="0" smtClean="0">
                <a:latin typeface="微软雅黑" panose="020B0503020204020204" pitchFamily="34" charset="-122"/>
                <a:ea typeface="微软雅黑" panose="020B0503020204020204" pitchFamily="34" charset="-122"/>
              </a:rPr>
            </a:br>
            <a:r>
              <a:rPr lang="zh-CN" altLang="en-US" sz="2400" b="1" dirty="0" smtClean="0">
                <a:latin typeface="微软雅黑" panose="020B0503020204020204" pitchFamily="34" charset="-122"/>
                <a:ea typeface="微软雅黑" panose="020B0503020204020204" pitchFamily="34" charset="-122"/>
              </a:rPr>
              <a:t>　　</a:t>
            </a:r>
            <a:r>
              <a:rPr lang="en-US" altLang="zh-CN" sz="2400" b="1" dirty="0" smtClean="0">
                <a:latin typeface="微软雅黑" panose="020B0503020204020204" pitchFamily="34" charset="-122"/>
                <a:ea typeface="微软雅黑" panose="020B0503020204020204" pitchFamily="34" charset="-122"/>
              </a:rPr>
              <a:t>1</a:t>
            </a:r>
            <a:r>
              <a:rPr lang="zh-CN" altLang="en-US" sz="2400" b="1" dirty="0" smtClean="0">
                <a:latin typeface="微软雅黑" panose="020B0503020204020204" pitchFamily="34" charset="-122"/>
                <a:ea typeface="微软雅黑" panose="020B0503020204020204" pitchFamily="34" charset="-122"/>
              </a:rPr>
              <a:t>）按</a:t>
            </a:r>
            <a:r>
              <a:rPr lang="zh-CN" altLang="en-US" sz="2400" b="1" dirty="0" smtClean="0">
                <a:solidFill>
                  <a:srgbClr val="FF0000"/>
                </a:solidFill>
                <a:latin typeface="微软雅黑" panose="020B0503020204020204" pitchFamily="34" charset="-122"/>
                <a:ea typeface="微软雅黑" panose="020B0503020204020204" pitchFamily="34" charset="-122"/>
              </a:rPr>
              <a:t>能否自由兑换</a:t>
            </a:r>
            <a:r>
              <a:rPr lang="zh-CN" altLang="en-US" sz="2400" b="1" dirty="0" smtClean="0">
                <a:latin typeface="微软雅黑" panose="020B0503020204020204" pitchFamily="34" charset="-122"/>
                <a:ea typeface="微软雅黑" panose="020B0503020204020204" pitchFamily="34" charset="-122"/>
              </a:rPr>
              <a:t>和自由向其他国家进行支付，外汇可划分为</a:t>
            </a:r>
            <a:r>
              <a:rPr lang="zh-CN" altLang="en-US" sz="2400" b="1" dirty="0" smtClean="0">
                <a:solidFill>
                  <a:srgbClr val="FF0000"/>
                </a:solidFill>
                <a:latin typeface="微软雅黑" panose="020B0503020204020204" pitchFamily="34" charset="-122"/>
                <a:ea typeface="微软雅黑" panose="020B0503020204020204" pitchFamily="34" charset="-122"/>
              </a:rPr>
              <a:t>自由外汇和非自由外汇</a:t>
            </a:r>
            <a:r>
              <a:rPr lang="zh-CN" altLang="en-US" sz="2400" b="1" dirty="0" smtClean="0">
                <a:latin typeface="微软雅黑" panose="020B0503020204020204" pitchFamily="34" charset="-122"/>
                <a:ea typeface="微软雅黑" panose="020B0503020204020204" pitchFamily="34" charset="-122"/>
              </a:rPr>
              <a:t>。</a:t>
            </a:r>
            <a:r>
              <a:rPr lang="en-US" altLang="zh-CN" sz="2400" b="1" dirty="0" smtClean="0">
                <a:latin typeface="微软雅黑" panose="020B0503020204020204" pitchFamily="34" charset="-122"/>
                <a:ea typeface="微软雅黑" panose="020B0503020204020204" pitchFamily="34" charset="-122"/>
              </a:rPr>
              <a:t/>
            </a:r>
            <a:br>
              <a:rPr lang="en-US" altLang="zh-CN" sz="2400" b="1" dirty="0" smtClean="0">
                <a:latin typeface="微软雅黑" panose="020B0503020204020204" pitchFamily="34" charset="-122"/>
                <a:ea typeface="微软雅黑" panose="020B0503020204020204" pitchFamily="34" charset="-122"/>
              </a:rPr>
            </a:br>
            <a:r>
              <a:rPr lang="zh-CN" altLang="en-US" sz="2400" b="1" dirty="0" smtClean="0">
                <a:latin typeface="微软雅黑" panose="020B0503020204020204" pitchFamily="34" charset="-122"/>
                <a:ea typeface="微软雅黑" panose="020B0503020204020204" pitchFamily="34" charset="-122"/>
              </a:rPr>
              <a:t>　　自由外汇：是指无需货币发行国货币管理当局批准，就可以</a:t>
            </a:r>
            <a:r>
              <a:rPr lang="zh-CN" altLang="en-US" sz="2400" b="1" dirty="0" smtClean="0">
                <a:solidFill>
                  <a:srgbClr val="FF0000"/>
                </a:solidFill>
                <a:latin typeface="微软雅黑" panose="020B0503020204020204" pitchFamily="34" charset="-122"/>
                <a:ea typeface="微软雅黑" panose="020B0503020204020204" pitchFamily="34" charset="-122"/>
              </a:rPr>
              <a:t>随时自由兑换成其他国家的货币</a:t>
            </a:r>
            <a:r>
              <a:rPr lang="zh-CN" altLang="en-US" sz="2400" b="1" dirty="0" smtClean="0">
                <a:latin typeface="微软雅黑" panose="020B0503020204020204" pitchFamily="34" charset="-122"/>
                <a:ea typeface="微软雅黑" panose="020B0503020204020204" pitchFamily="34" charset="-122"/>
              </a:rPr>
              <a:t>或者向第三国办理支付的外汇。</a:t>
            </a:r>
            <a:r>
              <a:rPr lang="en-US" altLang="zh-CN" sz="2400" b="1" dirty="0" smtClean="0">
                <a:latin typeface="微软雅黑" panose="020B0503020204020204" pitchFamily="34" charset="-122"/>
                <a:ea typeface="微软雅黑" panose="020B0503020204020204" pitchFamily="34" charset="-122"/>
              </a:rPr>
              <a:t/>
            </a:r>
            <a:br>
              <a:rPr lang="en-US" altLang="zh-CN" sz="2400" b="1" dirty="0" smtClean="0">
                <a:latin typeface="微软雅黑" panose="020B0503020204020204" pitchFamily="34" charset="-122"/>
                <a:ea typeface="微软雅黑" panose="020B0503020204020204" pitchFamily="34" charset="-122"/>
              </a:rPr>
            </a:br>
            <a:r>
              <a:rPr lang="zh-CN" altLang="en-US" sz="2400" b="1" dirty="0" smtClean="0">
                <a:latin typeface="微软雅黑" panose="020B0503020204020204" pitchFamily="34" charset="-122"/>
                <a:ea typeface="微软雅黑" panose="020B0503020204020204" pitchFamily="34" charset="-122"/>
              </a:rPr>
              <a:t>　　非自由外汇：是指</a:t>
            </a:r>
            <a:r>
              <a:rPr lang="zh-CN" altLang="en-US" sz="2400" b="1" dirty="0" smtClean="0">
                <a:solidFill>
                  <a:srgbClr val="FF0000"/>
                </a:solidFill>
                <a:latin typeface="微软雅黑" panose="020B0503020204020204" pitchFamily="34" charset="-122"/>
                <a:ea typeface="微软雅黑" panose="020B0503020204020204" pitchFamily="34" charset="-122"/>
              </a:rPr>
              <a:t>不经</a:t>
            </a:r>
            <a:r>
              <a:rPr lang="zh-CN" altLang="en-US" sz="2400" b="1" dirty="0" smtClean="0">
                <a:latin typeface="微软雅黑" panose="020B0503020204020204" pitchFamily="34" charset="-122"/>
                <a:ea typeface="微软雅黑" panose="020B0503020204020204" pitchFamily="34" charset="-122"/>
              </a:rPr>
              <a:t>货币发行国货币管理当局批准，</a:t>
            </a:r>
            <a:r>
              <a:rPr lang="zh-CN" altLang="en-US" sz="2400" b="1" dirty="0" smtClean="0">
                <a:solidFill>
                  <a:srgbClr val="FF0000"/>
                </a:solidFill>
                <a:latin typeface="微软雅黑" panose="020B0503020204020204" pitchFamily="34" charset="-122"/>
                <a:ea typeface="微软雅黑" panose="020B0503020204020204" pitchFamily="34" charset="-122"/>
              </a:rPr>
              <a:t>不能自由兑换成其他</a:t>
            </a:r>
            <a:r>
              <a:rPr lang="zh-CN" altLang="en-US" sz="2400" b="1" dirty="0" smtClean="0">
                <a:latin typeface="微软雅黑" panose="020B0503020204020204" pitchFamily="34" charset="-122"/>
                <a:ea typeface="微软雅黑" panose="020B0503020204020204" pitchFamily="34" charset="-122"/>
              </a:rPr>
              <a:t>货币或对第三国进行支付的外汇。</a:t>
            </a:r>
            <a:endParaRPr lang="en-US" altLang="zh-CN" sz="2400" b="1" dirty="0" smtClean="0">
              <a:latin typeface="微软雅黑" panose="020B0503020204020204" pitchFamily="34" charset="-122"/>
              <a:ea typeface="微软雅黑" panose="020B0503020204020204" pitchFamily="34" charset="-122"/>
            </a:endParaRPr>
          </a:p>
          <a:p>
            <a:r>
              <a:rPr lang="en-US" altLang="zh-CN" sz="2400" b="1" dirty="0" smtClean="0">
                <a:latin typeface="微软雅黑" panose="020B0503020204020204" pitchFamily="34" charset="-122"/>
                <a:ea typeface="微软雅黑" panose="020B0503020204020204" pitchFamily="34" charset="-122"/>
              </a:rPr>
              <a:t/>
            </a:r>
            <a:br>
              <a:rPr lang="en-US" altLang="zh-CN" sz="2400" b="1" dirty="0" smtClean="0">
                <a:latin typeface="微软雅黑" panose="020B0503020204020204" pitchFamily="34" charset="-122"/>
                <a:ea typeface="微软雅黑" panose="020B0503020204020204" pitchFamily="34" charset="-122"/>
              </a:rPr>
            </a:br>
            <a:r>
              <a:rPr lang="zh-CN" altLang="en-US" sz="2400" b="1" dirty="0" smtClean="0">
                <a:latin typeface="微软雅黑" panose="020B0503020204020204" pitchFamily="34" charset="-122"/>
                <a:ea typeface="微软雅黑" panose="020B0503020204020204" pitchFamily="34" charset="-122"/>
              </a:rPr>
              <a:t>　　</a:t>
            </a:r>
            <a:r>
              <a:rPr lang="en-US" altLang="zh-CN" sz="2400" b="1" dirty="0" smtClean="0">
                <a:latin typeface="微软雅黑" panose="020B0503020204020204" pitchFamily="34" charset="-122"/>
                <a:ea typeface="微软雅黑" panose="020B0503020204020204" pitchFamily="34" charset="-122"/>
              </a:rPr>
              <a:t>2</a:t>
            </a:r>
            <a:r>
              <a:rPr lang="zh-CN" altLang="en-US" sz="2400" b="1" dirty="0" smtClean="0">
                <a:latin typeface="微软雅黑" panose="020B0503020204020204" pitchFamily="34" charset="-122"/>
                <a:ea typeface="微软雅黑" panose="020B0503020204020204" pitchFamily="34" charset="-122"/>
              </a:rPr>
              <a:t>）按交割期限的不同，外汇可划分为</a:t>
            </a:r>
            <a:r>
              <a:rPr lang="zh-CN" altLang="en-US" sz="2400" b="1" dirty="0" smtClean="0">
                <a:solidFill>
                  <a:srgbClr val="FF0000"/>
                </a:solidFill>
                <a:latin typeface="微软雅黑" panose="020B0503020204020204" pitchFamily="34" charset="-122"/>
                <a:ea typeface="微软雅黑" panose="020B0503020204020204" pitchFamily="34" charset="-122"/>
              </a:rPr>
              <a:t>即期外汇和远期外汇。</a:t>
            </a:r>
            <a:r>
              <a:rPr lang="en-US" altLang="zh-CN" sz="2400" b="1" dirty="0" smtClean="0">
                <a:latin typeface="微软雅黑" panose="020B0503020204020204" pitchFamily="34" charset="-122"/>
                <a:ea typeface="微软雅黑" panose="020B0503020204020204" pitchFamily="34" charset="-122"/>
              </a:rPr>
              <a:t/>
            </a:r>
            <a:br>
              <a:rPr lang="en-US" altLang="zh-CN" sz="2400" b="1" dirty="0" smtClean="0">
                <a:latin typeface="微软雅黑" panose="020B0503020204020204" pitchFamily="34" charset="-122"/>
                <a:ea typeface="微软雅黑" panose="020B0503020204020204" pitchFamily="34" charset="-122"/>
              </a:rPr>
            </a:br>
            <a:r>
              <a:rPr lang="zh-CN" altLang="en-US" sz="2400" b="1" dirty="0" smtClean="0">
                <a:latin typeface="微软雅黑" panose="020B0503020204020204" pitchFamily="34" charset="-122"/>
                <a:ea typeface="微软雅黑" panose="020B0503020204020204" pitchFamily="34" charset="-122"/>
              </a:rPr>
              <a:t>　　即期外汇：是指在外汇买卖成交后</a:t>
            </a:r>
            <a:r>
              <a:rPr lang="en-US" altLang="zh-CN" sz="2400" b="1" dirty="0" smtClean="0">
                <a:latin typeface="微软雅黑" panose="020B0503020204020204" pitchFamily="34" charset="-122"/>
                <a:ea typeface="微软雅黑" panose="020B0503020204020204" pitchFamily="34" charset="-122"/>
              </a:rPr>
              <a:t>2</a:t>
            </a:r>
            <a:r>
              <a:rPr lang="zh-CN" altLang="en-US" sz="2400" b="1" dirty="0" smtClean="0">
                <a:latin typeface="微软雅黑" panose="020B0503020204020204" pitchFamily="34" charset="-122"/>
                <a:ea typeface="微软雅黑" panose="020B0503020204020204" pitchFamily="34" charset="-122"/>
              </a:rPr>
              <a:t>个营业</a:t>
            </a:r>
            <a:r>
              <a:rPr lang="zh-CN" altLang="en-US" sz="2400" b="1" dirty="0" smtClean="0">
                <a:solidFill>
                  <a:srgbClr val="FF0000"/>
                </a:solidFill>
                <a:latin typeface="微软雅黑" panose="020B0503020204020204" pitchFamily="34" charset="-122"/>
                <a:ea typeface="微软雅黑" panose="020B0503020204020204" pitchFamily="34" charset="-122"/>
              </a:rPr>
              <a:t>日内</a:t>
            </a:r>
            <a:r>
              <a:rPr lang="zh-CN" altLang="en-US" sz="2400" b="1" dirty="0" smtClean="0">
                <a:latin typeface="微软雅黑" panose="020B0503020204020204" pitchFamily="34" charset="-122"/>
                <a:ea typeface="微软雅黑" panose="020B0503020204020204" pitchFamily="34" charset="-122"/>
              </a:rPr>
              <a:t>进行交割的外汇。也叫</a:t>
            </a:r>
            <a:r>
              <a:rPr lang="zh-CN" altLang="en-US" sz="2400" b="1" dirty="0" smtClean="0">
                <a:solidFill>
                  <a:srgbClr val="FF0000"/>
                </a:solidFill>
                <a:latin typeface="微软雅黑" panose="020B0503020204020204" pitchFamily="34" charset="-122"/>
                <a:ea typeface="微软雅黑" panose="020B0503020204020204" pitchFamily="34" charset="-122"/>
              </a:rPr>
              <a:t>现汇</a:t>
            </a:r>
            <a:r>
              <a:rPr lang="en-US" altLang="zh-CN" sz="2400" b="1" dirty="0" smtClean="0">
                <a:latin typeface="微软雅黑" panose="020B0503020204020204" pitchFamily="34" charset="-122"/>
                <a:ea typeface="微软雅黑" panose="020B0503020204020204" pitchFamily="34" charset="-122"/>
              </a:rPr>
              <a:t/>
            </a:r>
            <a:br>
              <a:rPr lang="en-US" altLang="zh-CN" sz="2400" b="1" dirty="0" smtClean="0">
                <a:latin typeface="微软雅黑" panose="020B0503020204020204" pitchFamily="34" charset="-122"/>
                <a:ea typeface="微软雅黑" panose="020B0503020204020204" pitchFamily="34" charset="-122"/>
              </a:rPr>
            </a:br>
            <a:r>
              <a:rPr lang="zh-CN" altLang="en-US" sz="2400" b="1" dirty="0" smtClean="0">
                <a:latin typeface="微软雅黑" panose="020B0503020204020204" pitchFamily="34" charset="-122"/>
                <a:ea typeface="微软雅黑" panose="020B0503020204020204" pitchFamily="34" charset="-122"/>
              </a:rPr>
              <a:t>　　远期外汇：是指按远期外汇合同约定的日期在</a:t>
            </a:r>
            <a:r>
              <a:rPr lang="zh-CN" altLang="en-US" sz="2400" b="1" dirty="0" smtClean="0">
                <a:solidFill>
                  <a:srgbClr val="FF0000"/>
                </a:solidFill>
                <a:latin typeface="微软雅黑" panose="020B0503020204020204" pitchFamily="34" charset="-122"/>
                <a:ea typeface="微软雅黑" panose="020B0503020204020204" pitchFamily="34" charset="-122"/>
              </a:rPr>
              <a:t>未来</a:t>
            </a:r>
            <a:r>
              <a:rPr lang="zh-CN" altLang="en-US" sz="2400" b="1" dirty="0" smtClean="0">
                <a:latin typeface="微软雅黑" panose="020B0503020204020204" pitchFamily="34" charset="-122"/>
                <a:ea typeface="微软雅黑" panose="020B0503020204020204" pitchFamily="34" charset="-122"/>
              </a:rPr>
              <a:t>办理交割的外汇。也叫</a:t>
            </a:r>
            <a:r>
              <a:rPr lang="zh-CN" altLang="en-US" sz="2400" b="1" dirty="0" smtClean="0">
                <a:solidFill>
                  <a:srgbClr val="FF0000"/>
                </a:solidFill>
                <a:latin typeface="微软雅黑" panose="020B0503020204020204" pitchFamily="34" charset="-122"/>
                <a:ea typeface="微软雅黑" panose="020B0503020204020204" pitchFamily="34" charset="-122"/>
              </a:rPr>
              <a:t>期汇</a:t>
            </a:r>
            <a:r>
              <a:rPr lang="en-US" altLang="zh-CN" sz="2400" b="1" dirty="0" smtClean="0">
                <a:latin typeface="微软雅黑" panose="020B0503020204020204" pitchFamily="34" charset="-122"/>
                <a:ea typeface="微软雅黑" panose="020B0503020204020204" pitchFamily="34" charset="-122"/>
              </a:rPr>
              <a:t/>
            </a:r>
            <a:br>
              <a:rPr lang="en-US" altLang="zh-CN" sz="2400" b="1" dirty="0" smtClean="0">
                <a:latin typeface="微软雅黑" panose="020B0503020204020204" pitchFamily="34" charset="-122"/>
                <a:ea typeface="微软雅黑" panose="020B0503020204020204" pitchFamily="34" charset="-122"/>
              </a:rPr>
            </a:br>
            <a:endParaRPr lang="en-US" altLang="zh-CN" sz="2400" b="1" dirty="0">
              <a:latin typeface="微软雅黑" panose="020B0503020204020204" pitchFamily="34" charset="-122"/>
              <a:ea typeface="微软雅黑" panose="020B0503020204020204" pitchFamily="34" charset="-122"/>
            </a:endParaRPr>
          </a:p>
        </p:txBody>
      </p:sp>
      <p:sp>
        <p:nvSpPr>
          <p:cNvPr id="4" name="Rectangle 2"/>
          <p:cNvSpPr txBox="1">
            <a:spLocks noChangeArrowheads="1"/>
          </p:cNvSpPr>
          <p:nvPr/>
        </p:nvSpPr>
        <p:spPr>
          <a:xfrm>
            <a:off x="542656" y="193525"/>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800" b="1" dirty="0">
                <a:latin typeface="微软雅黑" panose="020B0503020204020204" pitchFamily="34" charset="-122"/>
                <a:ea typeface="微软雅黑" panose="020B0503020204020204" pitchFamily="34" charset="-122"/>
              </a:rPr>
              <a:t>第一节   外汇与汇率</a:t>
            </a:r>
          </a:p>
        </p:txBody>
      </p:sp>
    </p:spTree>
    <p:extLst>
      <p:ext uri="{BB962C8B-B14F-4D97-AF65-F5344CB8AC3E}">
        <p14:creationId xmlns:p14="http://schemas.microsoft.com/office/powerpoint/2010/main" val="6005281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86F1E9F-CDE5-4976-A53B-9F21ACD47DE9}" type="slidenum">
              <a:rPr lang="zh-CN" altLang="en-US" smtClean="0"/>
              <a:t>60</a:t>
            </a:fld>
            <a:endParaRPr lang="zh-CN" altLang="en-US"/>
          </a:p>
        </p:txBody>
      </p:sp>
      <p:sp>
        <p:nvSpPr>
          <p:cNvPr id="3" name="矩形 2"/>
          <p:cNvSpPr/>
          <p:nvPr/>
        </p:nvSpPr>
        <p:spPr>
          <a:xfrm>
            <a:off x="0" y="886462"/>
            <a:ext cx="8548778" cy="1200329"/>
          </a:xfrm>
          <a:prstGeom prst="rect">
            <a:avLst/>
          </a:prstGeom>
        </p:spPr>
        <p:txBody>
          <a:bodyPr wrap="square">
            <a:spAutoFit/>
          </a:bodyPr>
          <a:lstStyle/>
          <a:p>
            <a:pPr indent="266700" algn="just">
              <a:spcAft>
                <a:spcPts val="0"/>
              </a:spcAft>
            </a:pPr>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rPr>
              <a:t>我国的外汇包括哪些资产类型</a:t>
            </a:r>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rPr>
              <a:t>?(P97)</a:t>
            </a:r>
            <a:endPar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spcAft>
                <a:spcPts val="0"/>
              </a:spcAft>
            </a:pP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答：外汇是指以外币表示的可以用作国际清偿的支付手段和资产</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包括外币现钞</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包括纸币</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铸币</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、外币支付凭证或者支付工具</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包括票据、银行存款凭证、银行卡等</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、外币有价证券（包括债券、股票等</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、特别提款权和其他外汇资产。</a:t>
            </a:r>
          </a:p>
        </p:txBody>
      </p:sp>
      <p:sp>
        <p:nvSpPr>
          <p:cNvPr id="4" name="矩形 3"/>
          <p:cNvSpPr/>
          <p:nvPr/>
        </p:nvSpPr>
        <p:spPr>
          <a:xfrm>
            <a:off x="0" y="2590053"/>
            <a:ext cx="8833450" cy="3139321"/>
          </a:xfrm>
          <a:prstGeom prst="rect">
            <a:avLst/>
          </a:prstGeom>
        </p:spPr>
        <p:txBody>
          <a:bodyPr wrap="square">
            <a:spAutoFit/>
          </a:bodyPr>
          <a:lstStyle/>
          <a:p>
            <a:pPr indent="267970" algn="just">
              <a:spcAft>
                <a:spcPts val="0"/>
              </a:spcAft>
            </a:pPr>
            <a:r>
              <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rPr>
              <a:t>五、论述题</a:t>
            </a:r>
          </a:p>
          <a:p>
            <a:pPr indent="266700" algn="just">
              <a:spcAft>
                <a:spcPts val="0"/>
              </a:spcAft>
            </a:pPr>
            <a:r>
              <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rPr>
              <a:t>试述汇率对资本流动的影响。</a:t>
            </a:r>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rPr>
              <a:t>(P106)</a:t>
            </a:r>
            <a:endPar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spcAft>
                <a:spcPts val="0"/>
              </a:spcAft>
            </a:pP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答</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汇率变动对长期和短期资本流动的影响程度是不同的</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对长期资本流动影响相对较小</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对短期资本流动影响相对较大</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spcAft>
                <a:spcPts val="0"/>
              </a:spcAft>
            </a:pP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spcAft>
                <a:spcPts val="0"/>
              </a:spcAft>
            </a:pP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长期</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资本主要依据利润和风险在各国间进行转移与流动，在一国经济运行平稳</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利润有保证、风险较小的情况下，一时的汇率波动不会造成长期资本的跨国流动</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spcAft>
                <a:spcPts val="0"/>
              </a:spcAft>
            </a:pP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短期</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资本流动受汇率波动的影响较大</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作用的关键在于市场对汇率的预期。如果市场上普遍预期一国货币将会贬值</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为了防止货币贬值带来的损失</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投资者不愿意持有以该国货币计值的各种金融资产</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而将其转兑成外汇</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引起资本外逃。当一国货币发生了对外贬值</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但市场预期该货币贬值幅度还没有达到预期目标值时</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也会引起资本的外流</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100" dirty="0">
                <a:latin typeface="Calibri" panose="020F0502020204030204" pitchFamily="34" charset="0"/>
                <a:cs typeface="Times New Roman" panose="02020603050405020304" pitchFamily="18" charset="0"/>
              </a:rPr>
              <a:t> </a:t>
            </a:r>
            <a:endParaRPr lang="zh-CN" altLang="zh-CN" kern="100" dirty="0">
              <a:latin typeface="Calibri" panose="020F0502020204030204" pitchFamily="34" charset="0"/>
              <a:cs typeface="Times New Roman" panose="02020603050405020304" pitchFamily="18" charset="0"/>
            </a:endParaRPr>
          </a:p>
        </p:txBody>
      </p:sp>
      <p:sp>
        <p:nvSpPr>
          <p:cNvPr id="5" name="文本框 4"/>
          <p:cNvSpPr txBox="1"/>
          <p:nvPr/>
        </p:nvSpPr>
        <p:spPr>
          <a:xfrm>
            <a:off x="733247" y="275683"/>
            <a:ext cx="6418052" cy="461665"/>
          </a:xfrm>
          <a:prstGeom prst="rect">
            <a:avLst/>
          </a:prstGeom>
          <a:noFill/>
        </p:spPr>
        <p:txBody>
          <a:bodyPr wrap="square" rtlCol="0">
            <a:spAutoFit/>
          </a:bodyPr>
          <a:lstStyle/>
          <a:p>
            <a:r>
              <a:rPr lang="zh-CN" altLang="en-US" sz="2400" b="1" dirty="0" smtClean="0">
                <a:solidFill>
                  <a:srgbClr val="FF0000"/>
                </a:solidFill>
                <a:latin typeface="微软雅黑" panose="020B0503020204020204" pitchFamily="34" charset="-122"/>
                <a:ea typeface="微软雅黑" panose="020B0503020204020204" pitchFamily="34" charset="-122"/>
              </a:rPr>
              <a:t>模拟习题</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554034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86F1E9F-CDE5-4976-A53B-9F21ACD47DE9}" type="slidenum">
              <a:rPr lang="zh-CN" altLang="en-US" smtClean="0"/>
              <a:t>61</a:t>
            </a:fld>
            <a:endParaRPr lang="zh-CN" altLang="en-US"/>
          </a:p>
        </p:txBody>
      </p:sp>
      <p:sp>
        <p:nvSpPr>
          <p:cNvPr id="3" name="文本框 2"/>
          <p:cNvSpPr txBox="1"/>
          <p:nvPr/>
        </p:nvSpPr>
        <p:spPr>
          <a:xfrm>
            <a:off x="3631720" y="2769079"/>
            <a:ext cx="2838091" cy="923330"/>
          </a:xfrm>
          <a:prstGeom prst="rect">
            <a:avLst/>
          </a:prstGeom>
          <a:noFill/>
        </p:spPr>
        <p:txBody>
          <a:bodyPr wrap="square" rtlCol="0">
            <a:spAutoFit/>
          </a:bodyPr>
          <a:lstStyle/>
          <a:p>
            <a:r>
              <a:rPr lang="zh-CN" altLang="en-US" sz="5400" b="1" dirty="0" smtClean="0"/>
              <a:t>完</a:t>
            </a:r>
            <a:endParaRPr lang="zh-CN" altLang="en-US" sz="5400" b="1" dirty="0"/>
          </a:p>
        </p:txBody>
      </p:sp>
    </p:spTree>
    <p:extLst>
      <p:ext uri="{BB962C8B-B14F-4D97-AF65-F5344CB8AC3E}">
        <p14:creationId xmlns:p14="http://schemas.microsoft.com/office/powerpoint/2010/main" val="2459174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86F1E9F-CDE5-4976-A53B-9F21ACD47DE9}" type="slidenum">
              <a:rPr lang="zh-CN" altLang="en-US" b="1" smtClean="0">
                <a:latin typeface="微软雅黑" panose="020B0503020204020204" pitchFamily="34" charset="-122"/>
                <a:ea typeface="微软雅黑" panose="020B0503020204020204" pitchFamily="34" charset="-122"/>
              </a:rPr>
              <a:t>7</a:t>
            </a:fld>
            <a:endParaRPr lang="zh-CN" altLang="en-US" b="1">
              <a:latin typeface="微软雅黑" panose="020B0503020204020204" pitchFamily="34" charset="-122"/>
              <a:ea typeface="微软雅黑" panose="020B0503020204020204" pitchFamily="34" charset="-122"/>
            </a:endParaRPr>
          </a:p>
        </p:txBody>
      </p:sp>
      <p:sp>
        <p:nvSpPr>
          <p:cNvPr id="3" name="Rectangle 3"/>
          <p:cNvSpPr txBox="1">
            <a:spLocks noChangeArrowheads="1"/>
          </p:cNvSpPr>
          <p:nvPr/>
        </p:nvSpPr>
        <p:spPr>
          <a:xfrm>
            <a:off x="-1" y="1517717"/>
            <a:ext cx="8867955" cy="4218849"/>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pPr>
              <a:spcBef>
                <a:spcPct val="30000"/>
              </a:spcBef>
            </a:pPr>
            <a:r>
              <a:rPr lang="en-US" altLang="zh-CN" b="1" dirty="0" smtClean="0">
                <a:latin typeface="微软雅黑" panose="020B0503020204020204" pitchFamily="34" charset="-122"/>
                <a:ea typeface="微软雅黑" panose="020B0503020204020204" pitchFamily="34" charset="-122"/>
              </a:rPr>
              <a:t>1.</a:t>
            </a:r>
            <a:r>
              <a:rPr lang="zh-CN" altLang="en-US" b="1" dirty="0" smtClean="0">
                <a:latin typeface="微软雅黑" panose="020B0503020204020204" pitchFamily="34" charset="-122"/>
                <a:ea typeface="微软雅黑" panose="020B0503020204020204" pitchFamily="34" charset="-122"/>
              </a:rPr>
              <a:t>汇率的</a:t>
            </a:r>
            <a:r>
              <a:rPr lang="zh-CN" altLang="en-US" b="1" dirty="0" smtClean="0">
                <a:solidFill>
                  <a:srgbClr val="FF0000"/>
                </a:solidFill>
                <a:latin typeface="微软雅黑" panose="020B0503020204020204" pitchFamily="34" charset="-122"/>
                <a:ea typeface="微软雅黑" panose="020B0503020204020204" pitchFamily="34" charset="-122"/>
              </a:rPr>
              <a:t>涵义</a:t>
            </a:r>
            <a:r>
              <a:rPr lang="zh-CN" altLang="en-US" b="1" dirty="0" smtClean="0">
                <a:latin typeface="微软雅黑" panose="020B0503020204020204" pitchFamily="34" charset="-122"/>
                <a:ea typeface="微软雅黑" panose="020B0503020204020204" pitchFamily="34" charset="-122"/>
              </a:rPr>
              <a:t>：又称汇价、外汇牌价或外汇行市，是指一种货币以另一种货币表示的价格，也可以理解成两种货币相互兑换的比率。</a:t>
            </a:r>
          </a:p>
          <a:p>
            <a:pPr>
              <a:spcBef>
                <a:spcPct val="30000"/>
              </a:spcBef>
            </a:pPr>
            <a:r>
              <a:rPr lang="en-US" altLang="zh-CN" b="1" dirty="0" smtClean="0">
                <a:latin typeface="微软雅黑" panose="020B0503020204020204" pitchFamily="34" charset="-122"/>
                <a:ea typeface="微软雅黑" panose="020B0503020204020204" pitchFamily="34" charset="-122"/>
              </a:rPr>
              <a:t>2.</a:t>
            </a:r>
            <a:r>
              <a:rPr lang="zh-CN" altLang="en-US" b="1" dirty="0" smtClean="0">
                <a:latin typeface="微软雅黑" panose="020B0503020204020204" pitchFamily="34" charset="-122"/>
                <a:ea typeface="微软雅黑" panose="020B0503020204020204" pitchFamily="34" charset="-122"/>
              </a:rPr>
              <a:t>汇率的</a:t>
            </a:r>
            <a:r>
              <a:rPr lang="zh-CN" altLang="en-US" sz="2400" b="1" dirty="0" smtClean="0">
                <a:solidFill>
                  <a:srgbClr val="FF0000"/>
                </a:solidFill>
                <a:latin typeface="微软雅黑" panose="020B0503020204020204" pitchFamily="34" charset="-122"/>
                <a:ea typeface="微软雅黑" panose="020B0503020204020204" pitchFamily="34" charset="-122"/>
              </a:rPr>
              <a:t>标价方法</a:t>
            </a:r>
          </a:p>
          <a:p>
            <a:pPr lvl="1">
              <a:spcBef>
                <a:spcPct val="30000"/>
              </a:spcBef>
            </a:pPr>
            <a:r>
              <a:rPr lang="zh-CN" altLang="en-US" sz="2000" b="1" dirty="0" smtClean="0">
                <a:solidFill>
                  <a:srgbClr val="FF0000"/>
                </a:solidFill>
                <a:latin typeface="微软雅黑" panose="020B0503020204020204" pitchFamily="34" charset="-122"/>
                <a:ea typeface="微软雅黑" panose="020B0503020204020204" pitchFamily="34" charset="-122"/>
              </a:rPr>
              <a:t>直接标价法：</a:t>
            </a:r>
            <a:r>
              <a:rPr lang="zh-CN" altLang="en-US" sz="2000" b="1" dirty="0" smtClean="0">
                <a:latin typeface="微软雅黑" panose="020B0503020204020204" pitchFamily="34" charset="-122"/>
                <a:ea typeface="微软雅黑" panose="020B0503020204020204" pitchFamily="34" charset="-122"/>
              </a:rPr>
              <a:t>以一定单位的</a:t>
            </a:r>
            <a:r>
              <a:rPr lang="zh-CN" altLang="en-US" sz="2000" b="1" dirty="0" smtClean="0">
                <a:solidFill>
                  <a:srgbClr val="FF0000"/>
                </a:solidFill>
                <a:latin typeface="微软雅黑" panose="020B0503020204020204" pitchFamily="34" charset="-122"/>
                <a:ea typeface="微软雅黑" panose="020B0503020204020204" pitchFamily="34" charset="-122"/>
              </a:rPr>
              <a:t>外国货币为标准折算成一定数额的本国</a:t>
            </a:r>
            <a:r>
              <a:rPr lang="zh-CN" altLang="en-US" sz="2000" b="1" dirty="0" smtClean="0">
                <a:latin typeface="微软雅黑" panose="020B0503020204020204" pitchFamily="34" charset="-122"/>
                <a:ea typeface="微软雅黑" panose="020B0503020204020204" pitchFamily="34" charset="-122"/>
              </a:rPr>
              <a:t>货币的方法叫做直接标价法。汇率上升，则意味着单位外币所兑换的本币越多，本币的币值越低，反之亦然。</a:t>
            </a:r>
            <a:r>
              <a:rPr lang="zh-CN" altLang="en-US" sz="2000" b="1" dirty="0" smtClean="0">
                <a:solidFill>
                  <a:srgbClr val="FF0000"/>
                </a:solidFill>
                <a:latin typeface="微软雅黑" panose="020B0503020204020204" pitchFamily="34" charset="-122"/>
                <a:ea typeface="微软雅黑" panose="020B0503020204020204" pitchFamily="34" charset="-122"/>
              </a:rPr>
              <a:t>绝大多数国家</a:t>
            </a:r>
            <a:r>
              <a:rPr lang="zh-CN" altLang="en-US" sz="2000" b="1" dirty="0" smtClean="0">
                <a:latin typeface="微软雅黑" panose="020B0503020204020204" pitchFamily="34" charset="-122"/>
                <a:ea typeface="微软雅黑" panose="020B0503020204020204" pitchFamily="34" charset="-122"/>
              </a:rPr>
              <a:t>都采用直接标价法。</a:t>
            </a:r>
          </a:p>
          <a:p>
            <a:pPr lvl="1">
              <a:spcBef>
                <a:spcPct val="30000"/>
              </a:spcBef>
            </a:pPr>
            <a:r>
              <a:rPr lang="zh-CN" altLang="en-US" sz="2000" b="1" dirty="0" smtClean="0">
                <a:solidFill>
                  <a:srgbClr val="FF0000"/>
                </a:solidFill>
                <a:latin typeface="微软雅黑" panose="020B0503020204020204" pitchFamily="34" charset="-122"/>
                <a:ea typeface="微软雅黑" panose="020B0503020204020204" pitchFamily="34" charset="-122"/>
              </a:rPr>
              <a:t>间接标价法：</a:t>
            </a:r>
            <a:r>
              <a:rPr lang="zh-CN" altLang="en-US" sz="2000" b="1" dirty="0" smtClean="0">
                <a:latin typeface="微软雅黑" panose="020B0503020204020204" pitchFamily="34" charset="-122"/>
                <a:ea typeface="微软雅黑" panose="020B0503020204020204" pitchFamily="34" charset="-122"/>
              </a:rPr>
              <a:t>以一定单位的</a:t>
            </a:r>
            <a:r>
              <a:rPr lang="zh-CN" altLang="en-US" sz="2000" b="1" dirty="0" smtClean="0">
                <a:solidFill>
                  <a:srgbClr val="FF0000"/>
                </a:solidFill>
                <a:latin typeface="微软雅黑" panose="020B0503020204020204" pitchFamily="34" charset="-122"/>
                <a:ea typeface="微软雅黑" panose="020B0503020204020204" pitchFamily="34" charset="-122"/>
              </a:rPr>
              <a:t>本国货币为标准，折算成一定数额的外国货币</a:t>
            </a:r>
            <a:r>
              <a:rPr lang="zh-CN" altLang="en-US" sz="2000" b="1" dirty="0" smtClean="0">
                <a:latin typeface="微软雅黑" panose="020B0503020204020204" pitchFamily="34" charset="-122"/>
                <a:ea typeface="微软雅黑" panose="020B0503020204020204" pitchFamily="34" charset="-122"/>
              </a:rPr>
              <a:t>的方法叫做间接标价法。汇率上升，则意味着本币的币值升高，亦即表明每单位本币所能兑换的外币增加，反之则反。</a:t>
            </a:r>
            <a:r>
              <a:rPr lang="zh-CN" altLang="en-US" sz="2000" b="1" dirty="0" smtClean="0">
                <a:solidFill>
                  <a:srgbClr val="FF0000"/>
                </a:solidFill>
                <a:latin typeface="微软雅黑" panose="020B0503020204020204" pitchFamily="34" charset="-122"/>
                <a:ea typeface="微软雅黑" panose="020B0503020204020204" pitchFamily="34" charset="-122"/>
              </a:rPr>
              <a:t>美、英、澳大利亚、欧元区</a:t>
            </a:r>
          </a:p>
          <a:p>
            <a:pPr lvl="1">
              <a:spcBef>
                <a:spcPct val="30000"/>
              </a:spcBef>
            </a:pPr>
            <a:r>
              <a:rPr lang="zh-CN" altLang="en-US" sz="2000" b="1" dirty="0" smtClean="0">
                <a:solidFill>
                  <a:srgbClr val="FF0000"/>
                </a:solidFill>
                <a:latin typeface="微软雅黑" panose="020B0503020204020204" pitchFamily="34" charset="-122"/>
                <a:ea typeface="微软雅黑" panose="020B0503020204020204" pitchFamily="34" charset="-122"/>
              </a:rPr>
              <a:t>美元标价法：</a:t>
            </a:r>
            <a:r>
              <a:rPr lang="zh-CN" altLang="en-US" sz="2000" b="1" dirty="0" smtClean="0">
                <a:latin typeface="微软雅黑" panose="020B0503020204020204" pitchFamily="34" charset="-122"/>
                <a:ea typeface="微软雅黑" panose="020B0503020204020204" pitchFamily="34" charset="-122"/>
              </a:rPr>
              <a:t>上述两种标价法的特殊例外。战后，美元在世界经济中一直占据支配地位，国际金融市场之间的外汇交易量迅速增长。为便于国际间的外汇交易，银行之间的报价都以美元为标准，来表示各国货币的价格。</a:t>
            </a:r>
            <a:r>
              <a:rPr lang="zh-CN" altLang="en-US" b="1" dirty="0" smtClean="0">
                <a:latin typeface="微软雅黑" panose="020B0503020204020204" pitchFamily="34" charset="-122"/>
                <a:ea typeface="微软雅黑" panose="020B0503020204020204" pitchFamily="34" charset="-122"/>
              </a:rPr>
              <a:t> </a:t>
            </a:r>
            <a:endParaRPr lang="zh-CN" altLang="en-US" b="1" dirty="0">
              <a:latin typeface="微软雅黑" panose="020B0503020204020204" pitchFamily="34" charset="-122"/>
              <a:ea typeface="微软雅黑" panose="020B0503020204020204" pitchFamily="34" charset="-122"/>
            </a:endParaRPr>
          </a:p>
        </p:txBody>
      </p:sp>
      <p:sp>
        <p:nvSpPr>
          <p:cNvPr id="4" name="矩形 3"/>
          <p:cNvSpPr/>
          <p:nvPr/>
        </p:nvSpPr>
        <p:spPr>
          <a:xfrm>
            <a:off x="131284" y="854817"/>
            <a:ext cx="1210588"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二、汇率</a:t>
            </a:r>
          </a:p>
        </p:txBody>
      </p:sp>
      <p:sp>
        <p:nvSpPr>
          <p:cNvPr id="5" name="Rectangle 2"/>
          <p:cNvSpPr txBox="1">
            <a:spLocks noChangeArrowheads="1"/>
          </p:cNvSpPr>
          <p:nvPr/>
        </p:nvSpPr>
        <p:spPr>
          <a:xfrm>
            <a:off x="542656" y="193525"/>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800" b="1" dirty="0">
                <a:latin typeface="微软雅黑" panose="020B0503020204020204" pitchFamily="34" charset="-122"/>
                <a:ea typeface="微软雅黑" panose="020B0503020204020204" pitchFamily="34" charset="-122"/>
              </a:rPr>
              <a:t>第一节   外汇与汇率</a:t>
            </a:r>
          </a:p>
        </p:txBody>
      </p:sp>
    </p:spTree>
    <p:extLst>
      <p:ext uri="{BB962C8B-B14F-4D97-AF65-F5344CB8AC3E}">
        <p14:creationId xmlns:p14="http://schemas.microsoft.com/office/powerpoint/2010/main" val="678701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1"/>
          </p:nvPr>
        </p:nvSpPr>
        <p:spPr/>
        <p:txBody>
          <a:bodyPr/>
          <a:lstStyle/>
          <a:p>
            <a:fld id="{A24B717B-1CCA-4998-B427-9669F86BA2F0}" type="slidenum">
              <a:rPr lang="en-US" altLang="zh-CN" smtClean="0"/>
              <a:pPr/>
              <a:t>8</a:t>
            </a:fld>
            <a:endParaRPr lang="en-US" altLang="zh-CN"/>
          </a:p>
        </p:txBody>
      </p:sp>
      <p:sp>
        <p:nvSpPr>
          <p:cNvPr id="5" name="Content Placeholder 3"/>
          <p:cNvSpPr txBox="1">
            <a:spLocks/>
          </p:cNvSpPr>
          <p:nvPr/>
        </p:nvSpPr>
        <p:spPr>
          <a:xfrm>
            <a:off x="213216" y="1197334"/>
            <a:ext cx="8266550" cy="49530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r>
              <a:rPr lang="en-US" altLang="zh-CN" sz="2400" b="1" dirty="0" smtClean="0">
                <a:latin typeface="微软雅黑" panose="020B0503020204020204" pitchFamily="34" charset="-122"/>
                <a:ea typeface="微软雅黑" panose="020B0503020204020204" pitchFamily="34" charset="-122"/>
              </a:rPr>
              <a:t>2.</a:t>
            </a:r>
            <a:r>
              <a:rPr lang="zh-CN" altLang="en-US" sz="2400" b="1" dirty="0" smtClean="0">
                <a:latin typeface="微软雅黑" panose="020B0503020204020204" pitchFamily="34" charset="-122"/>
                <a:ea typeface="微软雅黑" panose="020B0503020204020204" pitchFamily="34" charset="-122"/>
              </a:rPr>
              <a:t>汇率的种类</a:t>
            </a:r>
            <a:endParaRPr lang="en-US" altLang="zh-CN" sz="2400" b="1" dirty="0" smtClean="0">
              <a:latin typeface="微软雅黑" panose="020B0503020204020204" pitchFamily="34" charset="-122"/>
              <a:ea typeface="微软雅黑" panose="020B0503020204020204" pitchFamily="34" charset="-122"/>
            </a:endParaRPr>
          </a:p>
          <a:p>
            <a:r>
              <a:rPr lang="en-US" altLang="zh-CN" sz="2400" b="1" dirty="0" smtClean="0">
                <a:latin typeface="微软雅黑" panose="020B0503020204020204" pitchFamily="34" charset="-122"/>
                <a:ea typeface="微软雅黑" panose="020B0503020204020204" pitchFamily="34" charset="-122"/>
              </a:rPr>
              <a:t/>
            </a:r>
            <a:br>
              <a:rPr lang="en-US" altLang="zh-CN" sz="2400" b="1" dirty="0" smtClean="0">
                <a:latin typeface="微软雅黑" panose="020B0503020204020204" pitchFamily="34" charset="-122"/>
                <a:ea typeface="微软雅黑" panose="020B0503020204020204" pitchFamily="34" charset="-122"/>
              </a:rPr>
            </a:br>
            <a:r>
              <a:rPr lang="zh-CN" altLang="en-US" sz="2400" b="1" dirty="0" smtClean="0">
                <a:latin typeface="微软雅黑" panose="020B0503020204020204" pitchFamily="34" charset="-122"/>
                <a:ea typeface="微软雅黑" panose="020B0503020204020204" pitchFamily="34" charset="-122"/>
              </a:rPr>
              <a:t>　　</a:t>
            </a:r>
            <a:r>
              <a:rPr lang="en-US" altLang="zh-CN" sz="2400" b="1" dirty="0" smtClean="0">
                <a:latin typeface="微软雅黑" panose="020B0503020204020204" pitchFamily="34" charset="-122"/>
                <a:ea typeface="微软雅黑" panose="020B0503020204020204" pitchFamily="34" charset="-122"/>
              </a:rPr>
              <a:t>1</a:t>
            </a:r>
            <a:r>
              <a:rPr lang="zh-CN" altLang="en-US" sz="2400" b="1" dirty="0" smtClean="0">
                <a:latin typeface="微软雅黑" panose="020B0503020204020204" pitchFamily="34" charset="-122"/>
                <a:ea typeface="微软雅黑" panose="020B0503020204020204" pitchFamily="34" charset="-122"/>
              </a:rPr>
              <a:t>）按照</a:t>
            </a:r>
            <a:r>
              <a:rPr lang="zh-CN" altLang="en-US" sz="2400" b="1" dirty="0" smtClean="0">
                <a:solidFill>
                  <a:srgbClr val="FF0000"/>
                </a:solidFill>
                <a:latin typeface="微软雅黑" panose="020B0503020204020204" pitchFamily="34" charset="-122"/>
                <a:ea typeface="微软雅黑" panose="020B0503020204020204" pitchFamily="34" charset="-122"/>
              </a:rPr>
              <a:t>制定汇率的方法不同</a:t>
            </a:r>
            <a:r>
              <a:rPr lang="zh-CN" altLang="en-US" sz="2400" b="1" dirty="0" smtClean="0">
                <a:latin typeface="微软雅黑" panose="020B0503020204020204" pitchFamily="34" charset="-122"/>
                <a:ea typeface="微软雅黑" panose="020B0503020204020204" pitchFamily="34" charset="-122"/>
              </a:rPr>
              <a:t>，汇率可分为</a:t>
            </a:r>
            <a:r>
              <a:rPr lang="zh-CN" altLang="en-US" sz="2400" b="1" dirty="0" smtClean="0">
                <a:solidFill>
                  <a:srgbClr val="FF0000"/>
                </a:solidFill>
                <a:latin typeface="微软雅黑" panose="020B0503020204020204" pitchFamily="34" charset="-122"/>
                <a:ea typeface="微软雅黑" panose="020B0503020204020204" pitchFamily="34" charset="-122"/>
              </a:rPr>
              <a:t>基准汇率和套算汇率。</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r>
              <a:rPr lang="en-US" altLang="zh-CN" sz="2400" b="1" dirty="0" smtClean="0">
                <a:latin typeface="微软雅黑" panose="020B0503020204020204" pitchFamily="34" charset="-122"/>
                <a:ea typeface="微软雅黑" panose="020B0503020204020204" pitchFamily="34" charset="-122"/>
              </a:rPr>
              <a:t/>
            </a:r>
            <a:br>
              <a:rPr lang="en-US" altLang="zh-CN" sz="2400" b="1" dirty="0" smtClean="0">
                <a:latin typeface="微软雅黑" panose="020B0503020204020204" pitchFamily="34" charset="-122"/>
                <a:ea typeface="微软雅黑" panose="020B0503020204020204" pitchFamily="34" charset="-122"/>
              </a:rPr>
            </a:br>
            <a:r>
              <a:rPr lang="zh-CN" altLang="en-US" sz="2400" b="1" dirty="0" smtClean="0">
                <a:latin typeface="微软雅黑" panose="020B0503020204020204" pitchFamily="34" charset="-122"/>
                <a:ea typeface="微软雅黑" panose="020B0503020204020204" pitchFamily="34" charset="-122"/>
              </a:rPr>
              <a:t>　　基准汇率是指一国选定一种或几种外国货币作为</a:t>
            </a:r>
            <a:r>
              <a:rPr lang="zh-CN" altLang="en-US" sz="2400" b="1" dirty="0" smtClean="0">
                <a:solidFill>
                  <a:srgbClr val="FF0000"/>
                </a:solidFill>
                <a:latin typeface="微软雅黑" panose="020B0503020204020204" pitchFamily="34" charset="-122"/>
                <a:ea typeface="微软雅黑" panose="020B0503020204020204" pitchFamily="34" charset="-122"/>
              </a:rPr>
              <a:t>关键货币</a:t>
            </a:r>
            <a:r>
              <a:rPr lang="zh-CN" altLang="en-US" sz="2400" b="1" dirty="0" smtClean="0">
                <a:latin typeface="微软雅黑" panose="020B0503020204020204" pitchFamily="34" charset="-122"/>
                <a:ea typeface="微软雅黑" panose="020B0503020204020204" pitchFamily="34" charset="-122"/>
              </a:rPr>
              <a:t>，制定各关键货币与本国货币的兑换比率，这一汇率即为基准汇率。</a:t>
            </a:r>
            <a:endParaRPr lang="en-US" altLang="zh-CN" sz="2400" b="1" dirty="0" smtClean="0">
              <a:latin typeface="微软雅黑" panose="020B0503020204020204" pitchFamily="34" charset="-122"/>
              <a:ea typeface="微软雅黑" panose="020B0503020204020204" pitchFamily="34" charset="-122"/>
            </a:endParaRPr>
          </a:p>
          <a:p>
            <a:r>
              <a:rPr lang="en-US" altLang="zh-CN" sz="2400" b="1" dirty="0" smtClean="0">
                <a:latin typeface="微软雅黑" panose="020B0503020204020204" pitchFamily="34" charset="-122"/>
                <a:ea typeface="微软雅黑" panose="020B0503020204020204" pitchFamily="34" charset="-122"/>
              </a:rPr>
              <a:t/>
            </a:r>
            <a:br>
              <a:rPr lang="en-US" altLang="zh-CN" sz="2400" b="1" dirty="0" smtClean="0">
                <a:latin typeface="微软雅黑" panose="020B0503020204020204" pitchFamily="34" charset="-122"/>
                <a:ea typeface="微软雅黑" panose="020B0503020204020204" pitchFamily="34" charset="-122"/>
              </a:rPr>
            </a:br>
            <a:r>
              <a:rPr lang="zh-CN" altLang="en-US" sz="2400" b="1" dirty="0" smtClean="0">
                <a:latin typeface="微软雅黑" panose="020B0503020204020204" pitchFamily="34" charset="-122"/>
                <a:ea typeface="微软雅黑" panose="020B0503020204020204" pitchFamily="34" charset="-122"/>
              </a:rPr>
              <a:t>　　套算汇率：也叫交叉汇率。是根据本国基准汇率套算出本国货币对国际金融市场上其他货币的汇率。</a:t>
            </a:r>
            <a:r>
              <a:rPr lang="en-US" altLang="zh-CN" sz="2400" b="1" dirty="0" smtClean="0">
                <a:latin typeface="微软雅黑" panose="020B0503020204020204" pitchFamily="34" charset="-122"/>
                <a:ea typeface="微软雅黑" panose="020B0503020204020204" pitchFamily="34" charset="-122"/>
              </a:rPr>
              <a:t/>
            </a:r>
            <a:br>
              <a:rPr lang="en-US" altLang="zh-CN" sz="2400" b="1" dirty="0" smtClean="0">
                <a:latin typeface="微软雅黑" panose="020B0503020204020204" pitchFamily="34" charset="-122"/>
                <a:ea typeface="微软雅黑" panose="020B0503020204020204" pitchFamily="34" charset="-122"/>
              </a:rPr>
            </a:br>
            <a:r>
              <a:rPr lang="zh-CN" altLang="en-US" sz="2400" b="1" dirty="0" smtClean="0">
                <a:latin typeface="微软雅黑" panose="020B0503020204020204" pitchFamily="34" charset="-122"/>
                <a:ea typeface="微软雅黑" panose="020B0503020204020204" pitchFamily="34" charset="-122"/>
              </a:rPr>
              <a:t>　　</a:t>
            </a:r>
            <a:endParaRPr lang="en-US" altLang="zh-CN" sz="2400" b="1" dirty="0">
              <a:latin typeface="微软雅黑" panose="020B0503020204020204" pitchFamily="34" charset="-122"/>
              <a:ea typeface="微软雅黑" panose="020B0503020204020204" pitchFamily="34" charset="-122"/>
            </a:endParaRPr>
          </a:p>
        </p:txBody>
      </p:sp>
      <p:sp>
        <p:nvSpPr>
          <p:cNvPr id="6" name="Rectangle 2"/>
          <p:cNvSpPr txBox="1">
            <a:spLocks noChangeArrowheads="1"/>
          </p:cNvSpPr>
          <p:nvPr/>
        </p:nvSpPr>
        <p:spPr>
          <a:xfrm>
            <a:off x="542656" y="193525"/>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800" b="1" dirty="0">
                <a:latin typeface="微软雅黑" panose="020B0503020204020204" pitchFamily="34" charset="-122"/>
                <a:ea typeface="微软雅黑" panose="020B0503020204020204" pitchFamily="34" charset="-122"/>
              </a:rPr>
              <a:t>第一节   外汇与汇率</a:t>
            </a:r>
          </a:p>
        </p:txBody>
      </p:sp>
    </p:spTree>
    <p:extLst>
      <p:ext uri="{BB962C8B-B14F-4D97-AF65-F5344CB8AC3E}">
        <p14:creationId xmlns:p14="http://schemas.microsoft.com/office/powerpoint/2010/main" val="2808410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1"/>
          </p:nvPr>
        </p:nvSpPr>
        <p:spPr/>
        <p:txBody>
          <a:bodyPr/>
          <a:lstStyle/>
          <a:p>
            <a:fld id="{A24B717B-1CCA-4998-B427-9669F86BA2F0}" type="slidenum">
              <a:rPr lang="en-US" altLang="zh-CN" smtClean="0"/>
              <a:pPr/>
              <a:t>9</a:t>
            </a:fld>
            <a:endParaRPr lang="en-US" altLang="zh-CN"/>
          </a:p>
        </p:txBody>
      </p:sp>
      <p:sp>
        <p:nvSpPr>
          <p:cNvPr id="5" name="Content Placeholder 2"/>
          <p:cNvSpPr txBox="1">
            <a:spLocks/>
          </p:cNvSpPr>
          <p:nvPr/>
        </p:nvSpPr>
        <p:spPr>
          <a:xfrm>
            <a:off x="213216" y="1093818"/>
            <a:ext cx="8542595" cy="49530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r>
              <a:rPr lang="en-US" altLang="zh-CN" b="1" dirty="0" smtClean="0">
                <a:latin typeface="微软雅黑" panose="020B0503020204020204" pitchFamily="34" charset="-122"/>
                <a:ea typeface="微软雅黑" panose="020B0503020204020204" pitchFamily="34" charset="-122"/>
              </a:rPr>
              <a:t>2</a:t>
            </a:r>
            <a:r>
              <a:rPr lang="zh-CN" altLang="en-US" b="1" dirty="0" smtClean="0">
                <a:latin typeface="微软雅黑" panose="020B0503020204020204" pitchFamily="34" charset="-122"/>
                <a:ea typeface="微软雅黑" panose="020B0503020204020204" pitchFamily="34" charset="-122"/>
              </a:rPr>
              <a:t>）按照外汇交易的清算交割时间划分，汇率分为</a:t>
            </a:r>
            <a:r>
              <a:rPr lang="zh-CN" altLang="en-US" b="1" dirty="0" smtClean="0">
                <a:solidFill>
                  <a:srgbClr val="FF0000"/>
                </a:solidFill>
                <a:latin typeface="微软雅黑" panose="020B0503020204020204" pitchFamily="34" charset="-122"/>
                <a:ea typeface="微软雅黑" panose="020B0503020204020204" pitchFamily="34" charset="-122"/>
              </a:rPr>
              <a:t>即期汇率和远期汇率。</a:t>
            </a:r>
            <a:r>
              <a:rPr lang="en-US" altLang="zh-CN" dirty="0" smtClean="0">
                <a:solidFill>
                  <a:srgbClr val="FF0000"/>
                </a:solidFill>
                <a:latin typeface="微软雅黑" panose="020B0503020204020204" pitchFamily="34" charset="-122"/>
                <a:ea typeface="微软雅黑" panose="020B0503020204020204" pitchFamily="34" charset="-122"/>
              </a:rPr>
              <a:t/>
            </a:r>
            <a:br>
              <a:rPr lang="en-US" altLang="zh-CN" dirty="0" smtClean="0">
                <a:solidFill>
                  <a:srgbClr val="FF0000"/>
                </a:solidFill>
                <a:latin typeface="微软雅黑" panose="020B0503020204020204" pitchFamily="34" charset="-122"/>
                <a:ea typeface="微软雅黑" panose="020B0503020204020204" pitchFamily="34" charset="-122"/>
              </a:rPr>
            </a:br>
            <a:r>
              <a:rPr lang="zh-CN" altLang="en-US" dirty="0" smtClean="0">
                <a:solidFill>
                  <a:srgbClr val="FF0000"/>
                </a:solidFill>
                <a:latin typeface="微软雅黑" panose="020B0503020204020204" pitchFamily="34" charset="-122"/>
                <a:ea typeface="微软雅黑" panose="020B0503020204020204" pitchFamily="34" charset="-122"/>
              </a:rPr>
              <a:t>　　</a:t>
            </a:r>
            <a:endParaRPr lang="en-US" altLang="zh-CN" dirty="0" smtClean="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      </a:t>
            </a:r>
            <a:r>
              <a:rPr lang="zh-CN" altLang="en-US" b="1" dirty="0" smtClean="0">
                <a:solidFill>
                  <a:srgbClr val="FF0000"/>
                </a:solidFill>
                <a:latin typeface="微软雅黑" panose="020B0503020204020204" pitchFamily="34" charset="-122"/>
                <a:ea typeface="微软雅黑" panose="020B0503020204020204" pitchFamily="34" charset="-122"/>
              </a:rPr>
              <a:t>即期汇率</a:t>
            </a:r>
            <a:r>
              <a:rPr lang="zh-CN" altLang="en-US" b="1" dirty="0" smtClean="0">
                <a:latin typeface="微软雅黑" panose="020B0503020204020204" pitchFamily="34" charset="-122"/>
                <a:ea typeface="微软雅黑" panose="020B0503020204020204" pitchFamily="34" charset="-122"/>
              </a:rPr>
              <a:t>是指外汇的买卖双方成交后的当日或</a:t>
            </a:r>
            <a:r>
              <a:rPr lang="en-US" altLang="zh-CN" b="1" dirty="0" smtClean="0">
                <a:latin typeface="微软雅黑" panose="020B0503020204020204" pitchFamily="34" charset="-122"/>
                <a:ea typeface="微软雅黑" panose="020B0503020204020204" pitchFamily="34" charset="-122"/>
              </a:rPr>
              <a:t>2</a:t>
            </a:r>
            <a:r>
              <a:rPr lang="zh-CN" altLang="en-US" b="1" dirty="0" smtClean="0">
                <a:latin typeface="微软雅黑" panose="020B0503020204020204" pitchFamily="34" charset="-122"/>
                <a:ea typeface="微软雅黑" panose="020B0503020204020204" pitchFamily="34" charset="-122"/>
              </a:rPr>
              <a:t>个营业日内进行外汇交割，这种即期外汇交易所使用的汇率即为即期汇率。</a:t>
            </a:r>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r>
              <a:rPr lang="zh-CN" altLang="en-US" b="1" dirty="0" smtClean="0">
                <a:latin typeface="微软雅黑" panose="020B0503020204020204" pitchFamily="34" charset="-122"/>
                <a:ea typeface="微软雅黑" panose="020B0503020204020204" pitchFamily="34" charset="-122"/>
              </a:rPr>
              <a:t>　　</a:t>
            </a:r>
            <a:r>
              <a:rPr lang="zh-CN" altLang="en-US" b="1" dirty="0" smtClean="0">
                <a:solidFill>
                  <a:srgbClr val="FF0000"/>
                </a:solidFill>
                <a:latin typeface="微软雅黑" panose="020B0503020204020204" pitchFamily="34" charset="-122"/>
                <a:ea typeface="微软雅黑" panose="020B0503020204020204" pitchFamily="34" charset="-122"/>
              </a:rPr>
              <a:t>远期汇率：</a:t>
            </a:r>
            <a:r>
              <a:rPr lang="zh-CN" altLang="en-US" b="1" dirty="0" smtClean="0">
                <a:latin typeface="微软雅黑" panose="020B0503020204020204" pitchFamily="34" charset="-122"/>
                <a:ea typeface="微软雅黑" panose="020B0503020204020204" pitchFamily="34" charset="-122"/>
              </a:rPr>
              <a:t>是指外汇的买卖双方在未来一定时期进行外汇交割，而事先由双方签订合同达成协议的汇率。</a:t>
            </a:r>
            <a:endParaRPr lang="en-US" altLang="zh-CN" b="1" dirty="0" smtClean="0">
              <a:latin typeface="微软雅黑" panose="020B0503020204020204" pitchFamily="34" charset="-122"/>
              <a:ea typeface="微软雅黑" panose="020B0503020204020204" pitchFamily="34" charset="-122"/>
            </a:endParaRPr>
          </a:p>
          <a:p>
            <a:pPr>
              <a:lnSpc>
                <a:spcPct val="150000"/>
              </a:lnSpc>
            </a:pPr>
            <a:r>
              <a:rPr lang="en-US" altLang="zh-CN" b="1" dirty="0" smtClean="0">
                <a:latin typeface="微软雅黑" panose="020B0503020204020204" pitchFamily="34" charset="-122"/>
                <a:ea typeface="微软雅黑" panose="020B0503020204020204" pitchFamily="34" charset="-122"/>
              </a:rPr>
              <a:t/>
            </a:r>
            <a:br>
              <a:rPr lang="en-US" altLang="zh-CN" b="1" dirty="0" smtClean="0">
                <a:latin typeface="微软雅黑" panose="020B0503020204020204" pitchFamily="34" charset="-122"/>
                <a:ea typeface="微软雅黑" panose="020B0503020204020204" pitchFamily="34" charset="-122"/>
              </a:rPr>
            </a:br>
            <a:r>
              <a:rPr lang="zh-CN" altLang="en-US" b="1" dirty="0" smtClean="0">
                <a:latin typeface="微软雅黑" panose="020B0503020204020204" pitchFamily="34" charset="-122"/>
                <a:ea typeface="微软雅黑" panose="020B0503020204020204" pitchFamily="34" charset="-122"/>
              </a:rPr>
              <a:t>　　远期汇率与即期汇率之间存在差额，差额用升水、贴水或平价来表示。</a:t>
            </a:r>
            <a:r>
              <a:rPr lang="zh-CN" altLang="en-US" b="1" dirty="0" smtClean="0">
                <a:solidFill>
                  <a:srgbClr val="FF0000"/>
                </a:solidFill>
                <a:latin typeface="微软雅黑" panose="020B0503020204020204" pitchFamily="34" charset="-122"/>
                <a:ea typeface="微软雅黑" panose="020B0503020204020204" pitchFamily="34" charset="-122"/>
              </a:rPr>
              <a:t>升水</a:t>
            </a:r>
            <a:r>
              <a:rPr lang="zh-CN" altLang="en-US" b="1" dirty="0" smtClean="0">
                <a:latin typeface="微软雅黑" panose="020B0503020204020204" pitchFamily="34" charset="-122"/>
                <a:ea typeface="微软雅黑" panose="020B0503020204020204" pitchFamily="34" charset="-122"/>
              </a:rPr>
              <a:t>表示远期汇率比即期汇率高，</a:t>
            </a:r>
            <a:r>
              <a:rPr lang="zh-CN" altLang="en-US" b="1" dirty="0" smtClean="0">
                <a:solidFill>
                  <a:srgbClr val="FF0000"/>
                </a:solidFill>
                <a:latin typeface="微软雅黑" panose="020B0503020204020204" pitchFamily="34" charset="-122"/>
                <a:ea typeface="微软雅黑" panose="020B0503020204020204" pitchFamily="34" charset="-122"/>
              </a:rPr>
              <a:t>贴水</a:t>
            </a:r>
            <a:r>
              <a:rPr lang="zh-CN" altLang="en-US" b="1" dirty="0" smtClean="0">
                <a:latin typeface="微软雅黑" panose="020B0503020204020204" pitchFamily="34" charset="-122"/>
                <a:ea typeface="微软雅黑" panose="020B0503020204020204" pitchFamily="34" charset="-122"/>
              </a:rPr>
              <a:t>则表示远期汇率比即期汇率低，平价表示两者相等。</a:t>
            </a:r>
            <a:endParaRPr lang="en-US" altLang="zh-CN" b="1" dirty="0">
              <a:latin typeface="微软雅黑" panose="020B0503020204020204" pitchFamily="34" charset="-122"/>
              <a:ea typeface="微软雅黑" panose="020B0503020204020204" pitchFamily="34" charset="-122"/>
            </a:endParaRPr>
          </a:p>
        </p:txBody>
      </p:sp>
      <p:sp>
        <p:nvSpPr>
          <p:cNvPr id="6" name="Rectangle 2"/>
          <p:cNvSpPr txBox="1">
            <a:spLocks noChangeArrowheads="1"/>
          </p:cNvSpPr>
          <p:nvPr/>
        </p:nvSpPr>
        <p:spPr>
          <a:xfrm>
            <a:off x="542656" y="193525"/>
            <a:ext cx="7777162" cy="765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CN" altLang="en-US" sz="2800" b="1" dirty="0">
                <a:latin typeface="微软雅黑" panose="020B0503020204020204" pitchFamily="34" charset="-122"/>
                <a:ea typeface="微软雅黑" panose="020B0503020204020204" pitchFamily="34" charset="-122"/>
              </a:rPr>
              <a:t>第一节   外汇与汇率</a:t>
            </a:r>
          </a:p>
        </p:txBody>
      </p:sp>
    </p:spTree>
    <p:extLst>
      <p:ext uri="{BB962C8B-B14F-4D97-AF65-F5344CB8AC3E}">
        <p14:creationId xmlns:p14="http://schemas.microsoft.com/office/powerpoint/2010/main" val="11307671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3"/>
  <p:tag name="KSO_WM_TAG_VERSION" val="1.0"/>
  <p:tag name="KSO_WM_SLIDE_ID" val="custom160393_1"/>
  <p:tag name="KSO_WM_SLIDE_INDEX" val="1"/>
  <p:tag name="KSO_WM_SLIDE_ITEM_CNT" val="2"/>
  <p:tag name="KSO_WM_SLIDE_LAYOUT" val="a_b"/>
  <p:tag name="KSO_WM_SLIDE_LAYOUT_CNT" val="1_1"/>
  <p:tag name="KSO_WM_SLIDE_TYPE" val="title"/>
  <p:tag name="KSO_WM_BEAUTIFY_FLAG" val="#wm#"/>
  <p:tag name="KSO_WM_SLIDE_POSITION" val="66*144"/>
  <p:tag name="KSO_WM_SLIDE_SIZE" val="828*343"/>
  <p:tag name="KSO_WM_TEMPLATE_THUMBS_INDEX" val="1、9、12、15、16、20、25、29、33"/>
  <p:tag name="KSO_WM_SLIDE_MODEL_TYPE" val="cover"/>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3"/>
  <p:tag name="KSO_WM_UNIT_TYPE" val="a"/>
  <p:tag name="KSO_WM_UNIT_INDEX" val="1"/>
  <p:tag name="KSO_WM_UNIT_ID" val="custom160393_1*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2"/>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3"/>
  <p:tag name="KSO_WM_UNIT_TYPE" val="b"/>
  <p:tag name="KSO_WM_UNIT_INDEX" val="1"/>
  <p:tag name="KSO_WM_UNIT_ID" val="custom160393_1*b*1"/>
  <p:tag name="KSO_WM_UNIT_CLEAR" val="1"/>
  <p:tag name="KSO_WM_UNIT_LAYERLEVEL" val="1"/>
  <p:tag name="KSO_WM_UNIT_VALUE" val="60"/>
  <p:tag name="KSO_WM_UNIT_ISCONTENTSTITLE" val="0"/>
  <p:tag name="KSO_WM_UNIT_HIGHLIGHT" val="0"/>
  <p:tag name="KSO_WM_UNIT_COMPATIBLE" val="0"/>
  <p:tag name="KSO_WM_UNIT_PRESET_TEXT_INDEX" val="4"/>
  <p:tag name="KSO_WM_UNIT_PRESET_TEXT_LEN" val="26"/>
</p:tagLst>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1775</TotalTime>
  <Words>4531</Words>
  <Application>Microsoft Office PowerPoint</Application>
  <PresentationFormat>全屏显示(4:3)</PresentationFormat>
  <Paragraphs>550</Paragraphs>
  <Slides>61</Slides>
  <Notes>0</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2</vt:i4>
      </vt:variant>
      <vt:variant>
        <vt:lpstr>幻灯片标题</vt:lpstr>
      </vt:variant>
      <vt:variant>
        <vt:i4>61</vt:i4>
      </vt:variant>
    </vt:vector>
  </HeadingPairs>
  <TitlesOfParts>
    <vt:vector size="71" baseType="lpstr">
      <vt:lpstr>华文行楷</vt:lpstr>
      <vt:lpstr>宋体</vt:lpstr>
      <vt:lpstr>微软雅黑</vt:lpstr>
      <vt:lpstr>Arial</vt:lpstr>
      <vt:lpstr>Calibri</vt:lpstr>
      <vt:lpstr>Times New Roman</vt:lpstr>
      <vt:lpstr>Wingdings</vt:lpstr>
      <vt:lpstr>回顾</vt:lpstr>
      <vt:lpstr>Equation.KSEE3</vt:lpstr>
      <vt:lpstr>Equation.DSMT4</vt:lpstr>
      <vt:lpstr>金融理论与实务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第二节　汇率的决定与影响因素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保险经营管理学</dc:title>
  <dc:creator/>
  <cp:lastModifiedBy>702121659@qq.com</cp:lastModifiedBy>
  <cp:revision>684</cp:revision>
  <dcterms:created xsi:type="dcterms:W3CDTF">2015-05-05T08:02:00Z</dcterms:created>
  <dcterms:modified xsi:type="dcterms:W3CDTF">2022-01-11T06:25:20Z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